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1"/>
  </p:notesMasterIdLst>
  <p:sldIdLst>
    <p:sldId id="303" r:id="rId2"/>
    <p:sldId id="304" r:id="rId3"/>
    <p:sldId id="348" r:id="rId4"/>
    <p:sldId id="272" r:id="rId5"/>
    <p:sldId id="268" r:id="rId6"/>
    <p:sldId id="260" r:id="rId7"/>
    <p:sldId id="355" r:id="rId8"/>
    <p:sldId id="338" r:id="rId9"/>
    <p:sldId id="305" r:id="rId10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12"/>
      <p:bold r:id="rId13"/>
      <p:italic r:id="rId14"/>
      <p:boldItalic r:id="rId15"/>
    </p:embeddedFont>
    <p:embeddedFont>
      <p:font typeface="Montserrat" panose="00000500000000000000" pitchFamily="2" charset="-52"/>
      <p:regular r:id="rId16"/>
      <p:bold r:id="rId17"/>
      <p:italic r:id="rId18"/>
      <p:boldItalic r:id="rId19"/>
    </p:embeddedFont>
    <p:embeddedFont>
      <p:font typeface="Proxima Nova ExCn Rg" panose="02000506030000020004" charset="0"/>
      <p:regular r:id="rId20"/>
      <p:bold r:id="rId21"/>
      <p:italic r:id="rId22"/>
      <p:boldItalic r:id="rId23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46">
          <p15:clr>
            <a:srgbClr val="A4A3A4"/>
          </p15:clr>
        </p15:guide>
        <p15:guide id="3" pos="215">
          <p15:clr>
            <a:srgbClr val="A4A3A4"/>
          </p15:clr>
        </p15:guide>
        <p15:guide id="4" pos="5545">
          <p15:clr>
            <a:srgbClr val="A4A3A4"/>
          </p15:clr>
        </p15:guide>
        <p15:guide id="5" orient="horz" pos="3094" userDrawn="1">
          <p15:clr>
            <a:srgbClr val="A4A3A4"/>
          </p15:clr>
        </p15:guide>
        <p15:guide id="6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060"/>
    <a:srgbClr val="00863D"/>
    <a:srgbClr val="FFFFFF"/>
    <a:srgbClr val="005DA2"/>
    <a:srgbClr val="00487E"/>
    <a:srgbClr val="002846"/>
    <a:srgbClr val="005392"/>
    <a:srgbClr val="000000"/>
    <a:srgbClr val="6E4D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FD0F851-EC5A-4D38-B0AD-8093EC10F338}" styleName="Светлый стиль 1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37CE84F3-28C3-443E-9E96-99CF82512B78}" styleName="Темный стиль 1 — акцент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729"/>
    <p:restoredTop sz="94436"/>
  </p:normalViewPr>
  <p:slideViewPr>
    <p:cSldViewPr>
      <p:cViewPr varScale="1">
        <p:scale>
          <a:sx n="101" d="100"/>
          <a:sy n="101" d="100"/>
        </p:scale>
        <p:origin x="84" y="68"/>
      </p:cViewPr>
      <p:guideLst>
        <p:guide orient="horz" pos="146"/>
        <p:guide pos="215"/>
        <p:guide pos="5545"/>
        <p:guide orient="horz" pos="3094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font" Target="fonts/font12.fntdata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font" Target="fonts/font11.fntdata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43C440-4B5A-8E45-A2AE-8074E1B2772C}" type="datetimeFigureOut">
              <a:rPr lang="ru-RU" smtClean="0"/>
              <a:t>28.10.2025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0168ED-CB2B-9C43-B9CF-6DDE997F19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32857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28.10.2025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28.10.2025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28.10.2025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28.10.2025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0.emf"/><Relationship Id="rId5" Type="http://schemas.openxmlformats.org/officeDocument/2006/relationships/package" Target="../embeddings/Microsoft_Excel_Worksheet.xlsx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>
            <a:extLst>
              <a:ext uri="{FF2B5EF4-FFF2-40B4-BE49-F238E27FC236}">
                <a16:creationId xmlns:a16="http://schemas.microsoft.com/office/drawing/2014/main" id="{554B5B7A-EB65-BC77-117F-4FDCE65DED1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70" r="8670" b="18821"/>
          <a:stretch/>
        </p:blipFill>
        <p:spPr bwMode="auto">
          <a:xfrm>
            <a:off x="-11" y="-3370"/>
            <a:ext cx="9144011" cy="5146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A220B6E0-D6B7-6845-8B06-F274162F1CC6}"/>
              </a:ext>
            </a:extLst>
          </p:cNvPr>
          <p:cNvSpPr/>
          <p:nvPr/>
        </p:nvSpPr>
        <p:spPr>
          <a:xfrm rot="10800000">
            <a:off x="-15" y="-10"/>
            <a:ext cx="9144014" cy="5143510"/>
          </a:xfrm>
          <a:prstGeom prst="rect">
            <a:avLst/>
          </a:prstGeom>
          <a:solidFill>
            <a:schemeClr val="tx1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5">
            <a:extLst>
              <a:ext uri="{FF2B5EF4-FFF2-40B4-BE49-F238E27FC236}">
                <a16:creationId xmlns:a16="http://schemas.microsoft.com/office/drawing/2014/main" id="{C2A8D998-ABE0-FECE-568A-84CCE61794FC}"/>
              </a:ext>
            </a:extLst>
          </p:cNvPr>
          <p:cNvPicPr>
            <a:picLocks noGrp="1" noChangeAspect="1"/>
          </p:cNvPicPr>
          <p:nvPr/>
        </p:nvPicPr>
        <p:blipFill>
          <a:blip r:embed="rId3"/>
          <a:stretch/>
        </p:blipFill>
        <p:spPr bwMode="auto">
          <a:xfrm>
            <a:off x="158964" y="572200"/>
            <a:ext cx="1128148" cy="768308"/>
          </a:xfrm>
          <a:prstGeom prst="rect">
            <a:avLst/>
          </a:prstGeom>
          <a:noFill/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583F1E80-DBD7-3BA3-7001-F21556D4916E}"/>
              </a:ext>
            </a:extLst>
          </p:cNvPr>
          <p:cNvSpPr/>
          <p:nvPr/>
        </p:nvSpPr>
        <p:spPr>
          <a:xfrm>
            <a:off x="328557" y="2431951"/>
            <a:ext cx="8486887" cy="1755195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80000"/>
              </a:lnSpc>
            </a:pPr>
            <a:r>
              <a:rPr lang="ru-RU" sz="4400" b="1" dirty="0">
                <a:solidFill>
                  <a:schemeClr val="bg1"/>
                </a:solidFill>
                <a:latin typeface="Proxima Nova ExCn Rg" panose="02000506030000020004" pitchFamily="2" charset="0"/>
              </a:rPr>
              <a:t>СОСТАВЫ</a:t>
            </a:r>
          </a:p>
          <a:p>
            <a:pPr>
              <a:lnSpc>
                <a:spcPct val="80000"/>
              </a:lnSpc>
            </a:pPr>
            <a:r>
              <a:rPr lang="ru-RU" sz="4400" b="1" dirty="0">
                <a:solidFill>
                  <a:schemeClr val="bg1"/>
                </a:solidFill>
                <a:latin typeface="Proxima Nova ExCn Rg" panose="02000506030000020004" pitchFamily="2" charset="0"/>
              </a:rPr>
              <a:t>СБОРНОЙ КОМАНДЫ РОССИИ</a:t>
            </a:r>
          </a:p>
          <a:p>
            <a:pPr>
              <a:lnSpc>
                <a:spcPct val="80000"/>
              </a:lnSpc>
            </a:pPr>
            <a:r>
              <a:rPr lang="ru-RU" sz="4400" b="1" dirty="0">
                <a:solidFill>
                  <a:schemeClr val="bg1"/>
                </a:solidFill>
                <a:latin typeface="Proxima Nova ExCn Rg" panose="02000506030000020004" pitchFamily="2" charset="0"/>
              </a:rPr>
              <a:t>ПО ПРЫЖКАМ НА ЛЫЖАХ С ТРАМПЛИНА</a:t>
            </a:r>
          </a:p>
          <a:p>
            <a:pPr>
              <a:lnSpc>
                <a:spcPct val="80000"/>
              </a:lnSpc>
            </a:pPr>
            <a:endParaRPr lang="ru-RU" sz="3200" b="1" dirty="0">
              <a:solidFill>
                <a:schemeClr val="bg1"/>
              </a:solidFill>
              <a:latin typeface="Proxima Nova ExCn Rg" panose="02000506030000020004" pitchFamily="2" charset="0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CDB65E55-2E0F-A761-A685-D22587F91917}"/>
              </a:ext>
            </a:extLst>
          </p:cNvPr>
          <p:cNvSpPr/>
          <p:nvPr/>
        </p:nvSpPr>
        <p:spPr>
          <a:xfrm>
            <a:off x="386534" y="3993597"/>
            <a:ext cx="6255695" cy="790979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80000"/>
              </a:lnSpc>
            </a:pPr>
            <a:r>
              <a:rPr lang="ru-RU" dirty="0">
                <a:solidFill>
                  <a:schemeClr val="bg1"/>
                </a:solidFill>
                <a:latin typeface="Proxima Nova ExCn Rg" panose="02000506030000020004" pitchFamily="2" charset="0"/>
              </a:rPr>
              <a:t>Составы спортивной сборной команды для участия в УТМ, соревнованиях  </a:t>
            </a:r>
          </a:p>
          <a:p>
            <a:pPr>
              <a:lnSpc>
                <a:spcPct val="80000"/>
              </a:lnSpc>
            </a:pPr>
            <a:r>
              <a:rPr lang="ru-RU" dirty="0">
                <a:solidFill>
                  <a:schemeClr val="bg1"/>
                </a:solidFill>
                <a:latin typeface="Proxima Nova ExCn Rg" panose="02000506030000020004" pitchFamily="2" charset="0"/>
              </a:rPr>
              <a:t>(основной и юниорский)</a:t>
            </a:r>
          </a:p>
          <a:p>
            <a:pPr>
              <a:lnSpc>
                <a:spcPct val="80000"/>
              </a:lnSpc>
            </a:pPr>
            <a:r>
              <a:rPr lang="ru-RU" dirty="0">
                <a:solidFill>
                  <a:schemeClr val="bg1"/>
                </a:solidFill>
                <a:latin typeface="Proxima Nova ExCn Rg" panose="02000506030000020004" pitchFamily="2" charset="0"/>
              </a:rPr>
              <a:t>Цели и задачи на спортивный сезон 2025-2026 гг.</a:t>
            </a:r>
          </a:p>
          <a:p>
            <a:pPr>
              <a:lnSpc>
                <a:spcPct val="80000"/>
              </a:lnSpc>
            </a:pPr>
            <a:endParaRPr lang="ru-RU" dirty="0">
              <a:solidFill>
                <a:schemeClr val="bg1"/>
              </a:solidFill>
              <a:latin typeface="Proxima Nova ExCn Rg" panose="0200050603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09012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251520" y="892040"/>
            <a:ext cx="432048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Proxima Nova ExCn Rg" panose="02000506030000020004" pitchFamily="2" charset="0"/>
              </a:rPr>
              <a:t>Главный тренер – </a:t>
            </a:r>
            <a:r>
              <a:rPr lang="ru-RU" sz="1400" b="1" dirty="0">
                <a:latin typeface="Proxima Nova ExCn Rg" panose="02000506030000020004" pitchFamily="2" charset="0"/>
              </a:rPr>
              <a:t>Плехов Е.Ю.</a:t>
            </a:r>
            <a:r>
              <a:rPr lang="ru-RU" sz="1400" dirty="0">
                <a:latin typeface="Proxima Nova ExCn Rg" panose="02000506030000020004" pitchFamily="2" charset="0"/>
              </a:rPr>
              <a:t> (ФГБУ ЦСП)</a:t>
            </a:r>
          </a:p>
          <a:p>
            <a:r>
              <a:rPr lang="ru-RU" sz="1400" dirty="0">
                <a:latin typeface="Proxima Nova ExCn Rg" panose="02000506030000020004" pitchFamily="2" charset="0"/>
              </a:rPr>
              <a:t>Старший тренер (</a:t>
            </a:r>
            <a:r>
              <a:rPr lang="ru-RU" sz="1400" dirty="0" err="1">
                <a:latin typeface="Proxima Nova ExCn Rg" panose="02000506030000020004" pitchFamily="2" charset="0"/>
              </a:rPr>
              <a:t>осн</a:t>
            </a:r>
            <a:r>
              <a:rPr lang="ru-RU" sz="1400" dirty="0">
                <a:latin typeface="Proxima Nova ExCn Rg" panose="02000506030000020004" pitchFamily="2" charset="0"/>
              </a:rPr>
              <a:t>. состав) – </a:t>
            </a:r>
            <a:r>
              <a:rPr lang="ru-RU" sz="1400" b="1" dirty="0">
                <a:latin typeface="Proxima Nova ExCn Rg" panose="02000506030000020004" pitchFamily="2" charset="0"/>
              </a:rPr>
              <a:t>Росляков И.С. </a:t>
            </a:r>
            <a:r>
              <a:rPr lang="ru-RU" sz="1400" dirty="0">
                <a:latin typeface="Proxima Nova ExCn Rg" panose="02000506030000020004" pitchFamily="2" charset="0"/>
              </a:rPr>
              <a:t>(ФГБУ ЦСП)</a:t>
            </a:r>
          </a:p>
          <a:p>
            <a:r>
              <a:rPr lang="ru-RU" sz="1400" dirty="0">
                <a:latin typeface="Proxima Nova ExCn Rg" panose="02000506030000020004" pitchFamily="2" charset="0"/>
              </a:rPr>
              <a:t>Тренер (</a:t>
            </a:r>
            <a:r>
              <a:rPr lang="ru-RU" sz="1400" dirty="0" err="1">
                <a:latin typeface="Proxima Nova ExCn Rg" panose="02000506030000020004" pitchFamily="2" charset="0"/>
              </a:rPr>
              <a:t>осн</a:t>
            </a:r>
            <a:r>
              <a:rPr lang="ru-RU" sz="1400" dirty="0">
                <a:latin typeface="Proxima Nova ExCn Rg" panose="02000506030000020004" pitchFamily="2" charset="0"/>
              </a:rPr>
              <a:t>. состав) – </a:t>
            </a:r>
            <a:r>
              <a:rPr lang="ru-RU" sz="1400" b="1" dirty="0">
                <a:latin typeface="Proxima Nova ExCn Rg" panose="02000506030000020004" pitchFamily="2" charset="0"/>
              </a:rPr>
              <a:t>Арефьев А.Н.</a:t>
            </a:r>
            <a:r>
              <a:rPr lang="ru-RU" sz="1400" dirty="0">
                <a:latin typeface="Proxima Nova ExCn Rg" panose="02000506030000020004" pitchFamily="2" charset="0"/>
              </a:rPr>
              <a:t> (ФГБУ ЦСП)</a:t>
            </a:r>
          </a:p>
          <a:p>
            <a:r>
              <a:rPr lang="ru-RU" sz="1400" dirty="0">
                <a:latin typeface="Proxima Nova ExCn Rg" panose="02000506030000020004" pitchFamily="2" charset="0"/>
              </a:rPr>
              <a:t>Тренер по физподготовке – </a:t>
            </a:r>
            <a:r>
              <a:rPr lang="ru-RU" sz="1400" b="1" dirty="0">
                <a:latin typeface="Proxima Nova ExCn Rg" panose="02000506030000020004" pitchFamily="2" charset="0"/>
              </a:rPr>
              <a:t>Велков А.А.</a:t>
            </a:r>
            <a:r>
              <a:rPr lang="ru-RU" sz="1400" dirty="0">
                <a:latin typeface="Proxima Nova ExCn Rg" panose="02000506030000020004" pitchFamily="2" charset="0"/>
              </a:rPr>
              <a:t> (ФГБУ ЦСП)</a:t>
            </a:r>
          </a:p>
          <a:p>
            <a:r>
              <a:rPr lang="ru-RU" sz="1400" dirty="0">
                <a:latin typeface="Proxima Nova ExCn Rg" panose="02000506030000020004" pitchFamily="2" charset="0"/>
              </a:rPr>
              <a:t>Старший тренер (юн. состав) – </a:t>
            </a:r>
            <a:r>
              <a:rPr lang="ru-RU" sz="1400" b="1" dirty="0">
                <a:latin typeface="Proxima Nova ExCn Rg" panose="02000506030000020004" pitchFamily="2" charset="0"/>
              </a:rPr>
              <a:t>Чижов Г.В.</a:t>
            </a:r>
            <a:r>
              <a:rPr lang="ru-RU" sz="1400" dirty="0">
                <a:latin typeface="Proxima Nova ExCn Rg" panose="02000506030000020004" pitchFamily="2" charset="0"/>
              </a:rPr>
              <a:t> (ФГБУ ЦСП)</a:t>
            </a:r>
          </a:p>
          <a:p>
            <a:r>
              <a:rPr lang="ru-RU" sz="1400" dirty="0">
                <a:latin typeface="Proxima Nova ExCn Rg" panose="02000506030000020004" pitchFamily="2" charset="0"/>
              </a:rPr>
              <a:t>Тренер (юн. состав) – </a:t>
            </a:r>
            <a:r>
              <a:rPr lang="ru-RU" sz="1400" b="1" dirty="0">
                <a:latin typeface="Proxima Nova ExCn Rg" panose="02000506030000020004" pitchFamily="2" charset="0"/>
              </a:rPr>
              <a:t>Чичерин П.В.</a:t>
            </a:r>
            <a:r>
              <a:rPr lang="ru-RU" sz="1400" dirty="0">
                <a:latin typeface="Proxima Nova ExCn Rg" panose="02000506030000020004" pitchFamily="2" charset="0"/>
              </a:rPr>
              <a:t> (ФГБУ ЦСП)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58B0626F-FAA7-494B-992B-0C2B63DB823E}"/>
              </a:ext>
            </a:extLst>
          </p:cNvPr>
          <p:cNvSpPr/>
          <p:nvPr/>
        </p:nvSpPr>
        <p:spPr>
          <a:xfrm>
            <a:off x="251520" y="171778"/>
            <a:ext cx="8461376" cy="7202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3200" b="1" dirty="0">
                <a:solidFill>
                  <a:srgbClr val="002060"/>
                </a:solidFill>
                <a:latin typeface="Proxima Nova ExCn Rg" panose="02000506030000020004" pitchFamily="2" charset="0"/>
              </a:rPr>
              <a:t>ТРЕНЕРЫ И СПЕЦИАЛИСТЫ КОМАНДЫ</a:t>
            </a:r>
          </a:p>
          <a:p>
            <a:pPr>
              <a:lnSpc>
                <a:spcPct val="80000"/>
              </a:lnSpc>
            </a:pPr>
            <a:r>
              <a:rPr lang="ru-RU" b="1" dirty="0">
                <a:solidFill>
                  <a:schemeClr val="bg1">
                    <a:lumMod val="50000"/>
                  </a:schemeClr>
                </a:solidFill>
                <a:latin typeface="Proxima Nova ExCn Rg" panose="02000506030000020004" pitchFamily="2" charset="0"/>
              </a:rPr>
              <a:t>(мужской состав)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C7CDC1FE-EA7A-97A1-6C13-E08EC3F501D6}"/>
              </a:ext>
            </a:extLst>
          </p:cNvPr>
          <p:cNvSpPr/>
          <p:nvPr/>
        </p:nvSpPr>
        <p:spPr>
          <a:xfrm>
            <a:off x="4382330" y="892040"/>
            <a:ext cx="495090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Proxima Nova ExCn Rg" panose="02000506030000020004" pitchFamily="2" charset="0"/>
              </a:rPr>
              <a:t>Специалист по подготовке спортивного инвентаря – </a:t>
            </a:r>
            <a:r>
              <a:rPr lang="ru-RU" sz="1400" b="1" dirty="0">
                <a:latin typeface="Proxima Nova ExCn Rg" panose="02000506030000020004" pitchFamily="2" charset="0"/>
              </a:rPr>
              <a:t>Томилов В.Н.,</a:t>
            </a:r>
            <a:br>
              <a:rPr lang="ru-RU" sz="1400" b="1" dirty="0">
                <a:latin typeface="Proxima Nova ExCn Rg" panose="02000506030000020004" pitchFamily="2" charset="0"/>
              </a:rPr>
            </a:br>
            <a:r>
              <a:rPr lang="ru-RU" sz="1400" b="1" dirty="0">
                <a:latin typeface="Proxima Nova ExCn Rg" panose="02000506030000020004" pitchFamily="2" charset="0"/>
              </a:rPr>
              <a:t>Киселев Д. </a:t>
            </a:r>
            <a:r>
              <a:rPr lang="ru-RU" sz="1400" dirty="0">
                <a:latin typeface="Proxima Nova ExCn Rg" panose="02000506030000020004" pitchFamily="2" charset="0"/>
              </a:rPr>
              <a:t>(ФГБУ ЦСП)</a:t>
            </a:r>
          </a:p>
          <a:p>
            <a:r>
              <a:rPr lang="ru-RU" sz="1400" dirty="0">
                <a:latin typeface="Proxima Nova ExCn Rg" panose="02000506030000020004" pitchFamily="2" charset="0"/>
              </a:rPr>
              <a:t>Врач – </a:t>
            </a:r>
            <a:r>
              <a:rPr lang="ru-RU" sz="1400" b="1" dirty="0">
                <a:latin typeface="Proxima Nova ExCn Rg" panose="02000506030000020004" pitchFamily="2" charset="0"/>
              </a:rPr>
              <a:t>Шереметьев С.Г.</a:t>
            </a:r>
            <a:r>
              <a:rPr lang="ru-RU" sz="1400" dirty="0">
                <a:latin typeface="Proxima Nova ExCn Rg" panose="02000506030000020004" pitchFamily="2" charset="0"/>
              </a:rPr>
              <a:t> (ФМБА)</a:t>
            </a:r>
          </a:p>
          <a:p>
            <a:r>
              <a:rPr lang="ru-RU" sz="1400" dirty="0">
                <a:latin typeface="Proxima Nova ExCn Rg" panose="02000506030000020004" pitchFamily="2" charset="0"/>
              </a:rPr>
              <a:t>Массажист/физиотерапевт – </a:t>
            </a:r>
            <a:r>
              <a:rPr lang="ru-RU" sz="1400" b="1" dirty="0">
                <a:latin typeface="Proxima Nova ExCn Rg" panose="02000506030000020004" pitchFamily="2" charset="0"/>
              </a:rPr>
              <a:t>Андриевский А.Л. </a:t>
            </a:r>
            <a:r>
              <a:rPr lang="ru-RU" sz="1400" dirty="0">
                <a:latin typeface="Proxima Nova ExCn Rg" panose="02000506030000020004" pitchFamily="2" charset="0"/>
              </a:rPr>
              <a:t>(ФМБА)</a:t>
            </a:r>
          </a:p>
          <a:p>
            <a:r>
              <a:rPr lang="ru-RU" sz="1400" dirty="0">
                <a:latin typeface="Proxima Nova ExCn Rg" panose="02000506030000020004" pitchFamily="2" charset="0"/>
              </a:rPr>
              <a:t>Психолог – </a:t>
            </a:r>
            <a:r>
              <a:rPr lang="ru-RU" sz="1400" b="1" dirty="0">
                <a:latin typeface="Proxima Nova ExCn Rg" panose="02000506030000020004" pitchFamily="2" charset="0"/>
              </a:rPr>
              <a:t>Финогенов А. </a:t>
            </a:r>
            <a:r>
              <a:rPr lang="ru-RU" sz="1400" dirty="0">
                <a:latin typeface="Proxima Nova ExCn Rg" panose="02000506030000020004" pitchFamily="2" charset="0"/>
              </a:rPr>
              <a:t>(ФМБА) </a:t>
            </a:r>
          </a:p>
          <a:p>
            <a:r>
              <a:rPr lang="ru-RU" sz="1400" dirty="0">
                <a:latin typeface="Proxima Nova ExCn Rg" panose="02000506030000020004" pitchFamily="2" charset="0"/>
              </a:rPr>
              <a:t>Начальник команды – </a:t>
            </a:r>
            <a:r>
              <a:rPr lang="ru-RU" sz="1400" b="1" dirty="0">
                <a:latin typeface="Proxima Nova ExCn Rg" panose="02000506030000020004" pitchFamily="2" charset="0"/>
              </a:rPr>
              <a:t>Воробей М.Б.</a:t>
            </a:r>
            <a:r>
              <a:rPr lang="ru-RU" sz="1400" dirty="0">
                <a:latin typeface="Proxima Nova ExCn Rg" panose="02000506030000020004" pitchFamily="2" charset="0"/>
              </a:rPr>
              <a:t> (ФГБУ ЦСП)</a:t>
            </a:r>
          </a:p>
          <a:p>
            <a:r>
              <a:rPr lang="ru-RU" sz="1400" dirty="0">
                <a:latin typeface="Proxima Nova ExCn Rg" panose="02000506030000020004" pitchFamily="2" charset="0"/>
              </a:rPr>
              <a:t>Администратор – </a:t>
            </a:r>
            <a:r>
              <a:rPr lang="ru-RU" sz="1400" b="1" dirty="0">
                <a:latin typeface="Proxima Nova ExCn Rg" panose="02000506030000020004" pitchFamily="2" charset="0"/>
              </a:rPr>
              <a:t>Ковалев П.В. </a:t>
            </a:r>
            <a:r>
              <a:rPr lang="ru-RU" sz="1400" dirty="0">
                <a:latin typeface="Proxima Nova ExCn Rg" panose="02000506030000020004" pitchFamily="2" charset="0"/>
              </a:rPr>
              <a:t>(ФГБУ ЦСП)</a:t>
            </a:r>
          </a:p>
          <a:p>
            <a:r>
              <a:rPr lang="ru-RU" sz="1400" dirty="0">
                <a:latin typeface="Proxima Nova ExCn Rg" panose="02000506030000020004" pitchFamily="2" charset="0"/>
              </a:rPr>
              <a:t>Руководитель КНГ – </a:t>
            </a:r>
            <a:r>
              <a:rPr lang="ru-RU" sz="1400" b="1" dirty="0">
                <a:latin typeface="Proxima Nova ExCn Rg" panose="02000506030000020004" pitchFamily="2" charset="0"/>
              </a:rPr>
              <a:t>Горбунов С.А. </a:t>
            </a:r>
            <a:r>
              <a:rPr lang="ru-RU" sz="1400" dirty="0">
                <a:latin typeface="Proxima Nova ExCn Rg" panose="02000506030000020004" pitchFamily="2" charset="0"/>
              </a:rPr>
              <a:t>(ВНИИФК)</a:t>
            </a:r>
          </a:p>
        </p:txBody>
      </p:sp>
      <p:pic>
        <p:nvPicPr>
          <p:cNvPr id="8" name="Рисунок 5">
            <a:extLst>
              <a:ext uri="{FF2B5EF4-FFF2-40B4-BE49-F238E27FC236}">
                <a16:creationId xmlns:a16="http://schemas.microsoft.com/office/drawing/2014/main" id="{0C3D6DBE-0544-6ACF-0BC1-50FC2F1FDA82}"/>
              </a:ext>
            </a:extLst>
          </p:cNvPr>
          <p:cNvPicPr>
            <a:picLocks noGrp="1" noChangeAspect="1"/>
          </p:cNvPicPr>
          <p:nvPr/>
        </p:nvPicPr>
        <p:blipFill>
          <a:blip r:embed="rId2"/>
          <a:stretch/>
        </p:blipFill>
        <p:spPr bwMode="auto">
          <a:xfrm>
            <a:off x="8068721" y="156649"/>
            <a:ext cx="968976" cy="659906"/>
          </a:xfrm>
          <a:prstGeom prst="rect">
            <a:avLst/>
          </a:prstGeom>
          <a:noFill/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DDEA466-E208-B7F5-FCB4-061C2BEB9F9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78" t="20276" b="8019"/>
          <a:stretch/>
        </p:blipFill>
        <p:spPr>
          <a:xfrm>
            <a:off x="-1" y="2779769"/>
            <a:ext cx="4572000" cy="236373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8E7B27C-A10D-1D7B-6069-A250D0091CB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484" r="3785" b="15764"/>
          <a:stretch/>
        </p:blipFill>
        <p:spPr>
          <a:xfrm>
            <a:off x="4571999" y="2783407"/>
            <a:ext cx="4571565" cy="2360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90680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251520" y="892040"/>
            <a:ext cx="432048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Proxima Nova ExCn Rg" panose="02000506030000020004" pitchFamily="2" charset="0"/>
              </a:rPr>
              <a:t>Главный тренер – </a:t>
            </a:r>
            <a:r>
              <a:rPr lang="ru-RU" sz="1400" b="1" dirty="0">
                <a:latin typeface="Proxima Nova ExCn Rg" panose="02000506030000020004" pitchFamily="2" charset="0"/>
              </a:rPr>
              <a:t>Плехов Е.Ю. </a:t>
            </a:r>
            <a:r>
              <a:rPr lang="ru-RU" sz="1400" dirty="0">
                <a:latin typeface="Proxima Nova ExCn Rg" panose="02000506030000020004" pitchFamily="2" charset="0"/>
              </a:rPr>
              <a:t>(ФГБУ ЦСП)</a:t>
            </a:r>
          </a:p>
          <a:p>
            <a:r>
              <a:rPr lang="ru-RU" sz="1400" dirty="0">
                <a:latin typeface="Proxima Nova ExCn Rg" panose="02000506030000020004" pitchFamily="2" charset="0"/>
              </a:rPr>
              <a:t>Старший тренер (</a:t>
            </a:r>
            <a:r>
              <a:rPr lang="ru-RU" sz="1400" dirty="0" err="1">
                <a:latin typeface="Proxima Nova ExCn Rg" panose="02000506030000020004" pitchFamily="2" charset="0"/>
              </a:rPr>
              <a:t>осн</a:t>
            </a:r>
            <a:r>
              <a:rPr lang="ru-RU" sz="1400" dirty="0">
                <a:latin typeface="Proxima Nova ExCn Rg" panose="02000506030000020004" pitchFamily="2" charset="0"/>
              </a:rPr>
              <a:t>. состав) – </a:t>
            </a:r>
            <a:r>
              <a:rPr lang="ru-RU" sz="1400" b="1" dirty="0">
                <a:latin typeface="Proxima Nova ExCn Rg" panose="02000506030000020004" pitchFamily="2" charset="0"/>
              </a:rPr>
              <a:t>Шестоперов Р.Ю. </a:t>
            </a:r>
            <a:r>
              <a:rPr lang="ru-RU" sz="1400" dirty="0">
                <a:latin typeface="Proxima Nova ExCn Rg" panose="02000506030000020004" pitchFamily="2" charset="0"/>
              </a:rPr>
              <a:t>(ФГБУ ЦСП)</a:t>
            </a:r>
          </a:p>
          <a:p>
            <a:r>
              <a:rPr lang="ru-RU" sz="1400" dirty="0">
                <a:latin typeface="Proxima Nova ExCn Rg" panose="02000506030000020004" pitchFamily="2" charset="0"/>
              </a:rPr>
              <a:t>Тренер (</a:t>
            </a:r>
            <a:r>
              <a:rPr lang="ru-RU" sz="1400" dirty="0" err="1">
                <a:latin typeface="Proxima Nova ExCn Rg" panose="02000506030000020004" pitchFamily="2" charset="0"/>
              </a:rPr>
              <a:t>осн</a:t>
            </a:r>
            <a:r>
              <a:rPr lang="ru-RU" sz="1400" dirty="0">
                <a:latin typeface="Proxima Nova ExCn Rg" panose="02000506030000020004" pitchFamily="2" charset="0"/>
              </a:rPr>
              <a:t>. состав) – </a:t>
            </a:r>
            <a:r>
              <a:rPr lang="ru-RU" sz="1400" b="1" dirty="0">
                <a:latin typeface="Proxima Nova ExCn Rg" panose="02000506030000020004" pitchFamily="2" charset="0"/>
              </a:rPr>
              <a:t>Гаранин А.В. </a:t>
            </a:r>
            <a:r>
              <a:rPr lang="ru-RU" sz="1400" dirty="0">
                <a:latin typeface="Proxima Nova ExCn Rg" panose="02000506030000020004" pitchFamily="2" charset="0"/>
              </a:rPr>
              <a:t>(ФГБУ ЦСП)</a:t>
            </a:r>
          </a:p>
          <a:p>
            <a:r>
              <a:rPr lang="ru-RU" sz="1400" dirty="0">
                <a:latin typeface="Proxima Nova ExCn Rg" panose="02000506030000020004" pitchFamily="2" charset="0"/>
              </a:rPr>
              <a:t>Тренер (</a:t>
            </a:r>
            <a:r>
              <a:rPr lang="ru-RU" sz="1400" dirty="0" err="1">
                <a:latin typeface="Proxima Nova ExCn Rg" panose="02000506030000020004" pitchFamily="2" charset="0"/>
              </a:rPr>
              <a:t>осн</a:t>
            </a:r>
            <a:r>
              <a:rPr lang="ru-RU" sz="1400" dirty="0">
                <a:latin typeface="Proxima Nova ExCn Rg" panose="02000506030000020004" pitchFamily="2" charset="0"/>
              </a:rPr>
              <a:t>. состав) – </a:t>
            </a:r>
            <a:r>
              <a:rPr lang="ru-RU" sz="1400" b="1" dirty="0">
                <a:latin typeface="Proxima Nova ExCn Rg" panose="02000506030000020004" pitchFamily="2" charset="0"/>
              </a:rPr>
              <a:t>Баринов М.В. </a:t>
            </a:r>
            <a:r>
              <a:rPr lang="ru-RU" sz="1400" dirty="0">
                <a:latin typeface="Proxima Nova ExCn Rg" panose="02000506030000020004" pitchFamily="2" charset="0"/>
              </a:rPr>
              <a:t>(ФГБУ ЦСП)</a:t>
            </a:r>
          </a:p>
          <a:p>
            <a:r>
              <a:rPr lang="ru-RU" sz="1400" dirty="0">
                <a:latin typeface="Proxima Nova ExCn Rg" panose="02000506030000020004" pitchFamily="2" charset="0"/>
              </a:rPr>
              <a:t>Старший тренер (юн. состав) – </a:t>
            </a:r>
            <a:r>
              <a:rPr lang="ru-RU" sz="1400" b="1" dirty="0" err="1">
                <a:latin typeface="Proxima Nova ExCn Rg" panose="02000506030000020004" pitchFamily="2" charset="0"/>
              </a:rPr>
              <a:t>Керов</a:t>
            </a:r>
            <a:r>
              <a:rPr lang="ru-RU" sz="1400" b="1" dirty="0">
                <a:latin typeface="Proxima Nova ExCn Rg" panose="02000506030000020004" pitchFamily="2" charset="0"/>
              </a:rPr>
              <a:t> Р.С. </a:t>
            </a:r>
            <a:r>
              <a:rPr lang="ru-RU" sz="1400" dirty="0">
                <a:latin typeface="Proxima Nova ExCn Rg" panose="02000506030000020004" pitchFamily="2" charset="0"/>
              </a:rPr>
              <a:t>(ФГБУ ЦСП)</a:t>
            </a:r>
          </a:p>
          <a:p>
            <a:r>
              <a:rPr lang="ru-RU" sz="1400" dirty="0">
                <a:latin typeface="Proxima Nova ExCn Rg" panose="02000506030000020004" pitchFamily="2" charset="0"/>
              </a:rPr>
              <a:t>Тренер (</a:t>
            </a:r>
            <a:r>
              <a:rPr lang="ru-RU" sz="1400" dirty="0" err="1">
                <a:latin typeface="Proxima Nova ExCn Rg" panose="02000506030000020004" pitchFamily="2" charset="0"/>
              </a:rPr>
              <a:t>осн</a:t>
            </a:r>
            <a:r>
              <a:rPr lang="ru-RU" sz="1400" dirty="0">
                <a:latin typeface="Proxima Nova ExCn Rg" panose="02000506030000020004" pitchFamily="2" charset="0"/>
              </a:rPr>
              <a:t>. состав) – </a:t>
            </a:r>
            <a:r>
              <a:rPr lang="ru-RU" sz="1400" b="1" dirty="0" err="1">
                <a:latin typeface="Proxima Nova ExCn Rg" panose="02000506030000020004" pitchFamily="2" charset="0"/>
              </a:rPr>
              <a:t>Аввакумова</a:t>
            </a:r>
            <a:r>
              <a:rPr lang="ru-RU" sz="1400" b="1" dirty="0">
                <a:latin typeface="Proxima Nova ExCn Rg" panose="02000506030000020004" pitchFamily="2" charset="0"/>
              </a:rPr>
              <a:t> И. </a:t>
            </a:r>
            <a:r>
              <a:rPr lang="ru-RU" sz="1400" dirty="0">
                <a:latin typeface="Proxima Nova ExCn Rg" panose="02000506030000020004" pitchFamily="2" charset="0"/>
              </a:rPr>
              <a:t>(ФГБУ ЦСП)</a:t>
            </a:r>
          </a:p>
          <a:p>
            <a:r>
              <a:rPr lang="ru-RU" sz="1400" dirty="0">
                <a:latin typeface="Proxima Nova ExCn Rg" panose="02000506030000020004" pitchFamily="2" charset="0"/>
              </a:rPr>
              <a:t>Аналитик (</a:t>
            </a:r>
            <a:r>
              <a:rPr lang="ru-RU" sz="1400" dirty="0" err="1">
                <a:latin typeface="Proxima Nova ExCn Rg" panose="02000506030000020004" pitchFamily="2" charset="0"/>
              </a:rPr>
              <a:t>осн</a:t>
            </a:r>
            <a:r>
              <a:rPr lang="ru-RU" sz="1400" dirty="0">
                <a:latin typeface="Proxima Nova ExCn Rg" panose="02000506030000020004" pitchFamily="2" charset="0"/>
              </a:rPr>
              <a:t>. состав) – </a:t>
            </a:r>
            <a:r>
              <a:rPr lang="ru-RU" sz="1400" b="1" dirty="0">
                <a:latin typeface="Proxima Nova ExCn Rg" panose="02000506030000020004" pitchFamily="2" charset="0"/>
              </a:rPr>
              <a:t>Тихонова С.Д. </a:t>
            </a:r>
            <a:r>
              <a:rPr lang="ru-RU" sz="1400" dirty="0">
                <a:latin typeface="Proxima Nova ExCn Rg" panose="02000506030000020004" pitchFamily="2" charset="0"/>
              </a:rPr>
              <a:t>(ФГБУ ЦСП)</a:t>
            </a:r>
          </a:p>
          <a:p>
            <a:r>
              <a:rPr lang="ru-RU" sz="1400" dirty="0">
                <a:latin typeface="Proxima Nova ExCn Rg" panose="02000506030000020004" pitchFamily="2" charset="0"/>
              </a:rPr>
              <a:t>Техник по эксплуатации и ремонту спортивной техники</a:t>
            </a:r>
          </a:p>
          <a:p>
            <a:r>
              <a:rPr lang="ru-RU" sz="1400" dirty="0">
                <a:latin typeface="Proxima Nova ExCn Rg" panose="02000506030000020004" pitchFamily="2" charset="0"/>
              </a:rPr>
              <a:t>– </a:t>
            </a:r>
            <a:r>
              <a:rPr lang="ru-RU" sz="1400" b="1" dirty="0" err="1">
                <a:latin typeface="Proxima Nova ExCn Rg" panose="02000506030000020004" pitchFamily="2" charset="0"/>
              </a:rPr>
              <a:t>Хазетдинов</a:t>
            </a:r>
            <a:r>
              <a:rPr lang="ru-RU" sz="1400" b="1" dirty="0">
                <a:latin typeface="Proxima Nova ExCn Rg" panose="02000506030000020004" pitchFamily="2" charset="0"/>
              </a:rPr>
              <a:t> И.Р.</a:t>
            </a:r>
            <a:r>
              <a:rPr lang="ru-RU" sz="1400" dirty="0">
                <a:latin typeface="Proxima Nova ExCn Rg" panose="02000506030000020004" pitchFamily="2" charset="0"/>
              </a:rPr>
              <a:t> (ФГБУ ЦСП)</a:t>
            </a:r>
          </a:p>
          <a:p>
            <a:endParaRPr lang="ru-RU" sz="1400" dirty="0">
              <a:latin typeface="Proxima Nova ExCn Rg" panose="02000506030000020004" pitchFamily="2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58B0626F-FAA7-494B-992B-0C2B63DB823E}"/>
              </a:ext>
            </a:extLst>
          </p:cNvPr>
          <p:cNvSpPr/>
          <p:nvPr/>
        </p:nvSpPr>
        <p:spPr>
          <a:xfrm>
            <a:off x="251520" y="171778"/>
            <a:ext cx="8461376" cy="7202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3200" b="1" dirty="0">
                <a:solidFill>
                  <a:srgbClr val="002060"/>
                </a:solidFill>
                <a:latin typeface="Proxima Nova ExCn Rg" panose="02000506030000020004" pitchFamily="2" charset="0"/>
              </a:rPr>
              <a:t>ТРЕНЕРЫ И СПЕЦИАЛИСТЫ КОМАНДЫ</a:t>
            </a:r>
          </a:p>
          <a:p>
            <a:pPr>
              <a:lnSpc>
                <a:spcPct val="80000"/>
              </a:lnSpc>
            </a:pPr>
            <a:r>
              <a:rPr lang="ru-RU" b="1" dirty="0">
                <a:solidFill>
                  <a:schemeClr val="bg1">
                    <a:lumMod val="50000"/>
                  </a:schemeClr>
                </a:solidFill>
                <a:latin typeface="Proxima Nova ExCn Rg" panose="02000506030000020004" pitchFamily="2" charset="0"/>
              </a:rPr>
              <a:t>(женский состав)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C7CDC1FE-EA7A-97A1-6C13-E08EC3F501D6}"/>
              </a:ext>
            </a:extLst>
          </p:cNvPr>
          <p:cNvSpPr/>
          <p:nvPr/>
        </p:nvSpPr>
        <p:spPr>
          <a:xfrm>
            <a:off x="4662010" y="892040"/>
            <a:ext cx="4481989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Proxima Nova ExCn Rg" panose="02000506030000020004" pitchFamily="2" charset="0"/>
              </a:rPr>
              <a:t>Техник по эксплуатации и ремонту спортивной техники</a:t>
            </a:r>
            <a:br>
              <a:rPr lang="ru-RU" sz="1400" dirty="0">
                <a:latin typeface="Proxima Nova ExCn Rg" panose="02000506030000020004" pitchFamily="2" charset="0"/>
              </a:rPr>
            </a:br>
            <a:r>
              <a:rPr lang="ru-RU" sz="1400" dirty="0">
                <a:latin typeface="Proxima Nova ExCn Rg" panose="02000506030000020004" pitchFamily="2" charset="0"/>
              </a:rPr>
              <a:t>– </a:t>
            </a:r>
            <a:r>
              <a:rPr lang="ru-RU" sz="1400" b="1" dirty="0" err="1">
                <a:latin typeface="Proxima Nova ExCn Rg" panose="02000506030000020004" pitchFamily="2" charset="0"/>
              </a:rPr>
              <a:t>Негребецкий</a:t>
            </a:r>
            <a:r>
              <a:rPr lang="ru-RU" sz="1400" b="1" dirty="0">
                <a:latin typeface="Proxima Nova ExCn Rg" panose="02000506030000020004" pitchFamily="2" charset="0"/>
              </a:rPr>
              <a:t> В.О. </a:t>
            </a:r>
            <a:r>
              <a:rPr lang="ru-RU" sz="1400" dirty="0">
                <a:latin typeface="Proxima Nova ExCn Rg" panose="02000506030000020004" pitchFamily="2" charset="0"/>
              </a:rPr>
              <a:t>(ФГБУ ЦСП)</a:t>
            </a:r>
          </a:p>
          <a:p>
            <a:r>
              <a:rPr lang="ru-RU" sz="1400" dirty="0">
                <a:latin typeface="Proxima Nova ExCn Rg" panose="02000506030000020004" pitchFamily="2" charset="0"/>
              </a:rPr>
              <a:t>Врач</a:t>
            </a:r>
            <a:r>
              <a:rPr lang="ru-RU" sz="1400" b="1" dirty="0">
                <a:latin typeface="Proxima Nova ExCn Rg" panose="02000506030000020004" pitchFamily="2" charset="0"/>
              </a:rPr>
              <a:t> </a:t>
            </a:r>
            <a:r>
              <a:rPr lang="ru-RU" sz="1400" dirty="0">
                <a:latin typeface="Proxima Nova ExCn Rg" panose="02000506030000020004" pitchFamily="2" charset="0"/>
              </a:rPr>
              <a:t>– </a:t>
            </a:r>
            <a:r>
              <a:rPr lang="ru-RU" sz="1400" b="1" dirty="0">
                <a:latin typeface="Proxima Nova ExCn Rg" panose="02000506030000020004" pitchFamily="2" charset="0"/>
              </a:rPr>
              <a:t>Виноградов И.А. </a:t>
            </a:r>
            <a:r>
              <a:rPr lang="ru-RU" sz="1400" dirty="0">
                <a:latin typeface="Proxima Nova ExCn Rg" panose="02000506030000020004" pitchFamily="2" charset="0"/>
              </a:rPr>
              <a:t>(ФМБА)</a:t>
            </a:r>
          </a:p>
          <a:p>
            <a:r>
              <a:rPr lang="ru-RU" sz="1400" dirty="0">
                <a:latin typeface="Proxima Nova ExCn Rg" panose="02000506030000020004" pitchFamily="2" charset="0"/>
              </a:rPr>
              <a:t>Массажист/физиотерапевт – </a:t>
            </a:r>
            <a:r>
              <a:rPr lang="ru-RU" sz="1400" b="1" dirty="0">
                <a:latin typeface="Proxima Nova ExCn Rg" panose="02000506030000020004" pitchFamily="2" charset="0"/>
              </a:rPr>
              <a:t>Пучкова И.Б. </a:t>
            </a:r>
            <a:r>
              <a:rPr lang="ru-RU" sz="1400" dirty="0">
                <a:latin typeface="Proxima Nova ExCn Rg" panose="02000506030000020004" pitchFamily="2" charset="0"/>
              </a:rPr>
              <a:t>(ФМБА) </a:t>
            </a:r>
          </a:p>
          <a:p>
            <a:r>
              <a:rPr lang="ru-RU" sz="1400" dirty="0">
                <a:latin typeface="Proxima Nova ExCn Rg" panose="02000506030000020004" pitchFamily="2" charset="0"/>
              </a:rPr>
              <a:t>Начальник команды – </a:t>
            </a:r>
            <a:r>
              <a:rPr lang="ru-RU" sz="1400" b="1" dirty="0">
                <a:latin typeface="Proxima Nova ExCn Rg" panose="02000506030000020004" pitchFamily="2" charset="0"/>
              </a:rPr>
              <a:t>Воробей М.Б. </a:t>
            </a:r>
            <a:r>
              <a:rPr lang="ru-RU" sz="1400" dirty="0">
                <a:latin typeface="Proxima Nova ExCn Rg" panose="02000506030000020004" pitchFamily="2" charset="0"/>
              </a:rPr>
              <a:t>(ФГБУ ЦСП)</a:t>
            </a:r>
          </a:p>
          <a:p>
            <a:r>
              <a:rPr lang="ru-RU" sz="1400" dirty="0">
                <a:latin typeface="Proxima Nova ExCn Rg" panose="02000506030000020004" pitchFamily="2" charset="0"/>
              </a:rPr>
              <a:t>Администратор – </a:t>
            </a:r>
            <a:r>
              <a:rPr lang="ru-RU" sz="1400" b="1" dirty="0">
                <a:latin typeface="Proxima Nova ExCn Rg" panose="02000506030000020004" pitchFamily="2" charset="0"/>
              </a:rPr>
              <a:t>Ковалев П.В. </a:t>
            </a:r>
            <a:r>
              <a:rPr lang="ru-RU" sz="1400" dirty="0">
                <a:latin typeface="Proxima Nova ExCn Rg" panose="02000506030000020004" pitchFamily="2" charset="0"/>
              </a:rPr>
              <a:t>(ФГБУ ЦСП)</a:t>
            </a:r>
          </a:p>
          <a:p>
            <a:r>
              <a:rPr lang="ru-RU" sz="1400" dirty="0">
                <a:latin typeface="Proxima Nova ExCn Rg" panose="02000506030000020004" pitchFamily="2" charset="0"/>
              </a:rPr>
              <a:t>Администратор – </a:t>
            </a:r>
            <a:r>
              <a:rPr lang="ru-RU" sz="1400" b="1" dirty="0">
                <a:latin typeface="Proxima Nova ExCn Rg" panose="02000506030000020004" pitchFamily="2" charset="0"/>
              </a:rPr>
              <a:t>Косенко А.В. </a:t>
            </a:r>
            <a:r>
              <a:rPr lang="ru-RU" sz="1400" dirty="0">
                <a:latin typeface="Proxima Nova ExCn Rg" panose="02000506030000020004" pitchFamily="2" charset="0"/>
              </a:rPr>
              <a:t>(ФГБУ ЦСП)</a:t>
            </a:r>
          </a:p>
        </p:txBody>
      </p:sp>
      <p:pic>
        <p:nvPicPr>
          <p:cNvPr id="8" name="Рисунок 5">
            <a:extLst>
              <a:ext uri="{FF2B5EF4-FFF2-40B4-BE49-F238E27FC236}">
                <a16:creationId xmlns:a16="http://schemas.microsoft.com/office/drawing/2014/main" id="{0C3D6DBE-0544-6ACF-0BC1-50FC2F1FDA82}"/>
              </a:ext>
            </a:extLst>
          </p:cNvPr>
          <p:cNvPicPr>
            <a:picLocks noGrp="1" noChangeAspect="1"/>
          </p:cNvPicPr>
          <p:nvPr/>
        </p:nvPicPr>
        <p:blipFill>
          <a:blip r:embed="rId2"/>
          <a:stretch/>
        </p:blipFill>
        <p:spPr bwMode="auto">
          <a:xfrm>
            <a:off x="8068721" y="156649"/>
            <a:ext cx="968976" cy="659906"/>
          </a:xfrm>
          <a:prstGeom prst="rect">
            <a:avLst/>
          </a:prstGeom>
          <a:noFill/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EF55544-D0FF-F74D-DBD9-0F2EEB9D0B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83" t="36381" r="11909" b="7406"/>
          <a:stretch>
            <a:fillRect/>
          </a:stretch>
        </p:blipFill>
        <p:spPr>
          <a:xfrm>
            <a:off x="-1" y="2841780"/>
            <a:ext cx="6316734" cy="230172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1B47D23F-0708-CC20-082D-4B3FCAE24BD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493" r="8136" b="1"/>
          <a:stretch>
            <a:fillRect/>
          </a:stretch>
        </p:blipFill>
        <p:spPr>
          <a:xfrm>
            <a:off x="6316733" y="2492478"/>
            <a:ext cx="2827267" cy="2651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31947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:a16="http://schemas.microsoft.com/office/drawing/2014/main" id="{FC701794-89DA-CE52-635B-FF851F60537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84" t="802" r="7627" b="11510"/>
          <a:stretch>
            <a:fillRect/>
          </a:stretch>
        </p:blipFill>
        <p:spPr bwMode="auto">
          <a:xfrm>
            <a:off x="1428750" y="0"/>
            <a:ext cx="771525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8E87EA75-B1BE-694B-771C-915AE581E5EE}"/>
              </a:ext>
            </a:extLst>
          </p:cNvPr>
          <p:cNvSpPr/>
          <p:nvPr/>
        </p:nvSpPr>
        <p:spPr>
          <a:xfrm rot="10800000">
            <a:off x="-10" y="-9"/>
            <a:ext cx="7992390" cy="5143501"/>
          </a:xfrm>
          <a:prstGeom prst="rect">
            <a:avLst/>
          </a:prstGeom>
          <a:gradFill>
            <a:gsLst>
              <a:gs pos="11000">
                <a:schemeClr val="bg1">
                  <a:alpha val="0"/>
                </a:schemeClr>
              </a:gs>
              <a:gs pos="37000">
                <a:schemeClr val="bg1">
                  <a:alpha val="40000"/>
                </a:schemeClr>
              </a:gs>
              <a:gs pos="24000">
                <a:schemeClr val="bg1">
                  <a:alpha val="40000"/>
                </a:schemeClr>
              </a:gs>
              <a:gs pos="53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542BE05C-DBCF-9EB9-6E49-CD516459C4F0}"/>
              </a:ext>
            </a:extLst>
          </p:cNvPr>
          <p:cNvSpPr/>
          <p:nvPr/>
        </p:nvSpPr>
        <p:spPr>
          <a:xfrm>
            <a:off x="473463" y="1928575"/>
            <a:ext cx="4002993" cy="2523127"/>
          </a:xfrm>
          <a:prstGeom prst="roundRect">
            <a:avLst>
              <a:gd name="adj" fmla="val 3151"/>
            </a:avLst>
          </a:prstGeom>
          <a:solidFill>
            <a:srgbClr val="002060">
              <a:alpha val="80000"/>
            </a:srgbClr>
          </a:solidFill>
          <a:ln w="952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6A85386B-FF7F-456F-5EDF-F60E0C46AF9D}"/>
              </a:ext>
            </a:extLst>
          </p:cNvPr>
          <p:cNvSpPr/>
          <p:nvPr/>
        </p:nvSpPr>
        <p:spPr>
          <a:xfrm>
            <a:off x="306515" y="220466"/>
            <a:ext cx="8448497" cy="4639694"/>
          </a:xfrm>
          <a:prstGeom prst="roundRect">
            <a:avLst>
              <a:gd name="adj" fmla="val 1849"/>
            </a:avLst>
          </a:prstGeom>
          <a:noFill/>
          <a:ln w="952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205AA77C-719E-4C5A-C604-6B6E74CAA516}"/>
              </a:ext>
            </a:extLst>
          </p:cNvPr>
          <p:cNvSpPr/>
          <p:nvPr/>
        </p:nvSpPr>
        <p:spPr>
          <a:xfrm>
            <a:off x="472306" y="1954706"/>
            <a:ext cx="3959146" cy="23425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2800" b="1" dirty="0">
                <a:solidFill>
                  <a:schemeClr val="bg1"/>
                </a:solidFill>
                <a:latin typeface="Proxima Nova ExCn Rg" panose="02000506030000020004" pitchFamily="2" charset="0"/>
              </a:rPr>
              <a:t>МУЖСКОЙ СОСТАВ</a:t>
            </a:r>
          </a:p>
          <a:p>
            <a:pPr>
              <a:lnSpc>
                <a:spcPct val="80000"/>
              </a:lnSpc>
            </a:pPr>
            <a:r>
              <a:rPr lang="ru-RU" sz="1400" dirty="0">
                <a:solidFill>
                  <a:schemeClr val="bg1"/>
                </a:solidFill>
                <a:latin typeface="Proxima Nova ExCn Rg" panose="02000506030000020004" pitchFamily="2" charset="0"/>
              </a:rPr>
              <a:t>1. </a:t>
            </a:r>
            <a:r>
              <a:rPr lang="ru-RU" sz="1400" b="1" dirty="0">
                <a:solidFill>
                  <a:schemeClr val="bg1"/>
                </a:solidFill>
                <a:latin typeface="Proxima Nova ExCn Rg" panose="02000506030000020004" pitchFamily="2" charset="0"/>
              </a:rPr>
              <a:t>Климов Евгений </a:t>
            </a:r>
            <a:r>
              <a:rPr lang="ru-RU" sz="1400" dirty="0">
                <a:solidFill>
                  <a:schemeClr val="bg1"/>
                </a:solidFill>
                <a:latin typeface="Proxima Nova ExCn Rg" panose="02000506030000020004" pitchFamily="2" charset="0"/>
              </a:rPr>
              <a:t>(1994, Свердловская обл., Пермский край)</a:t>
            </a:r>
          </a:p>
          <a:p>
            <a:pPr>
              <a:lnSpc>
                <a:spcPct val="80000"/>
              </a:lnSpc>
            </a:pPr>
            <a:r>
              <a:rPr lang="ru-RU" sz="1400" dirty="0">
                <a:solidFill>
                  <a:schemeClr val="bg1"/>
                </a:solidFill>
                <a:latin typeface="Proxima Nova ExCn Rg" panose="02000506030000020004" pitchFamily="2" charset="0"/>
              </a:rPr>
              <a:t>2. </a:t>
            </a:r>
            <a:r>
              <a:rPr lang="ru-RU" sz="1400" b="1" dirty="0" err="1">
                <a:solidFill>
                  <a:schemeClr val="bg1"/>
                </a:solidFill>
                <a:latin typeface="Proxima Nova ExCn Rg" panose="02000506030000020004" pitchFamily="2" charset="0"/>
              </a:rPr>
              <a:t>Садреев</a:t>
            </a:r>
            <a:r>
              <a:rPr lang="ru-RU" sz="1400" b="1" dirty="0">
                <a:solidFill>
                  <a:schemeClr val="bg1"/>
                </a:solidFill>
                <a:latin typeface="Proxima Nova ExCn Rg" panose="02000506030000020004" pitchFamily="2" charset="0"/>
              </a:rPr>
              <a:t> Данил </a:t>
            </a:r>
            <a:r>
              <a:rPr lang="ru-RU" sz="1400" dirty="0">
                <a:solidFill>
                  <a:schemeClr val="bg1"/>
                </a:solidFill>
                <a:latin typeface="Proxima Nova ExCn Rg" panose="02000506030000020004" pitchFamily="2" charset="0"/>
              </a:rPr>
              <a:t>(2003, Республика Татарстан)</a:t>
            </a:r>
          </a:p>
          <a:p>
            <a:pPr>
              <a:lnSpc>
                <a:spcPct val="80000"/>
              </a:lnSpc>
            </a:pPr>
            <a:r>
              <a:rPr lang="ru-RU" sz="1400" dirty="0">
                <a:solidFill>
                  <a:schemeClr val="bg1"/>
                </a:solidFill>
                <a:latin typeface="Proxima Nova ExCn Rg" panose="02000506030000020004" pitchFamily="2" charset="0"/>
              </a:rPr>
              <a:t>3. </a:t>
            </a:r>
            <a:r>
              <a:rPr lang="ru-RU" sz="1400" b="1" dirty="0">
                <a:solidFill>
                  <a:schemeClr val="bg1"/>
                </a:solidFill>
                <a:latin typeface="Proxima Nova ExCn Rg" panose="02000506030000020004" pitchFamily="2" charset="0"/>
              </a:rPr>
              <a:t>Назаров Михаил </a:t>
            </a:r>
            <a:r>
              <a:rPr lang="ru-RU" sz="1400" dirty="0">
                <a:solidFill>
                  <a:schemeClr val="bg1"/>
                </a:solidFill>
                <a:latin typeface="Proxima Nova ExCn Rg" panose="02000506030000020004" pitchFamily="2" charset="0"/>
              </a:rPr>
              <a:t>(1994, Нижегородская обл.)</a:t>
            </a:r>
          </a:p>
          <a:p>
            <a:pPr>
              <a:lnSpc>
                <a:spcPct val="80000"/>
              </a:lnSpc>
            </a:pPr>
            <a:r>
              <a:rPr lang="ru-RU" sz="1400" dirty="0">
                <a:solidFill>
                  <a:schemeClr val="bg1"/>
                </a:solidFill>
                <a:latin typeface="Proxima Nova ExCn Rg" panose="02000506030000020004" pitchFamily="2" charset="0"/>
              </a:rPr>
              <a:t>4. </a:t>
            </a:r>
            <a:r>
              <a:rPr lang="ru-RU" sz="1400" b="1" dirty="0">
                <a:solidFill>
                  <a:schemeClr val="bg1"/>
                </a:solidFill>
                <a:latin typeface="Proxima Nova ExCn Rg" panose="02000506030000020004" pitchFamily="2" charset="0"/>
              </a:rPr>
              <a:t>Маньков Илья</a:t>
            </a:r>
            <a:r>
              <a:rPr lang="ru-RU" sz="1400" dirty="0">
                <a:solidFill>
                  <a:schemeClr val="bg1"/>
                </a:solidFill>
                <a:latin typeface="Proxima Nova ExCn Rg" panose="02000506030000020004" pitchFamily="2" charset="0"/>
              </a:rPr>
              <a:t> (2003, Свердловская обл.)</a:t>
            </a:r>
          </a:p>
          <a:p>
            <a:pPr>
              <a:lnSpc>
                <a:spcPct val="80000"/>
              </a:lnSpc>
            </a:pPr>
            <a:r>
              <a:rPr lang="ru-RU" sz="1400" dirty="0">
                <a:solidFill>
                  <a:schemeClr val="bg1"/>
                </a:solidFill>
                <a:latin typeface="Proxima Nova ExCn Rg" panose="02000506030000020004" pitchFamily="2" charset="0"/>
              </a:rPr>
              <a:t>5. </a:t>
            </a:r>
            <a:r>
              <a:rPr lang="ru-RU" sz="1400" b="1" dirty="0">
                <a:solidFill>
                  <a:schemeClr val="bg1"/>
                </a:solidFill>
                <a:latin typeface="Proxima Nova ExCn Rg" panose="02000506030000020004" pitchFamily="2" charset="0"/>
              </a:rPr>
              <a:t>Мустафин Владислав </a:t>
            </a:r>
            <a:r>
              <a:rPr lang="ru-RU" sz="1400" dirty="0">
                <a:solidFill>
                  <a:schemeClr val="bg1"/>
                </a:solidFill>
                <a:latin typeface="Proxima Nova ExCn Rg" panose="02000506030000020004" pitchFamily="2" charset="0"/>
              </a:rPr>
              <a:t>(2000, Пермский край)</a:t>
            </a:r>
          </a:p>
          <a:p>
            <a:pPr>
              <a:lnSpc>
                <a:spcPct val="80000"/>
              </a:lnSpc>
            </a:pPr>
            <a:r>
              <a:rPr lang="ru-RU" sz="1400" dirty="0">
                <a:solidFill>
                  <a:schemeClr val="bg1"/>
                </a:solidFill>
                <a:latin typeface="Proxima Nova ExCn Rg" panose="02000506030000020004" pitchFamily="2" charset="0"/>
              </a:rPr>
              <a:t>6. </a:t>
            </a:r>
            <a:r>
              <a:rPr lang="ru-RU" sz="1400" b="1" dirty="0">
                <a:solidFill>
                  <a:schemeClr val="bg1"/>
                </a:solidFill>
                <a:latin typeface="Proxima Nova ExCn Rg" panose="02000506030000020004" pitchFamily="2" charset="0"/>
              </a:rPr>
              <a:t>Пуртов Михаил </a:t>
            </a:r>
            <a:r>
              <a:rPr lang="ru-RU" sz="1400" dirty="0">
                <a:solidFill>
                  <a:schemeClr val="bg1"/>
                </a:solidFill>
                <a:latin typeface="Proxima Nova ExCn Rg" panose="02000506030000020004" pitchFamily="2" charset="0"/>
              </a:rPr>
              <a:t>(2002, Свердловская обл.)</a:t>
            </a:r>
          </a:p>
          <a:p>
            <a:pPr>
              <a:lnSpc>
                <a:spcPct val="80000"/>
              </a:lnSpc>
            </a:pPr>
            <a:r>
              <a:rPr lang="ru-RU" sz="1400" dirty="0">
                <a:solidFill>
                  <a:schemeClr val="bg1"/>
                </a:solidFill>
                <a:latin typeface="Proxima Nova ExCn Rg" panose="02000506030000020004" pitchFamily="2" charset="0"/>
              </a:rPr>
              <a:t>7. </a:t>
            </a:r>
            <a:r>
              <a:rPr lang="ru-RU" sz="1400" b="1" dirty="0" err="1">
                <a:solidFill>
                  <a:schemeClr val="bg1"/>
                </a:solidFill>
                <a:latin typeface="Proxima Nova ExCn Rg" panose="02000506030000020004" pitchFamily="2" charset="0"/>
              </a:rPr>
              <a:t>Альчиков</a:t>
            </a:r>
            <a:r>
              <a:rPr lang="ru-RU" sz="1400" b="1" dirty="0">
                <a:solidFill>
                  <a:schemeClr val="bg1"/>
                </a:solidFill>
                <a:latin typeface="Proxima Nova ExCn Rg" panose="02000506030000020004" pitchFamily="2" charset="0"/>
              </a:rPr>
              <a:t> Максим </a:t>
            </a:r>
            <a:r>
              <a:rPr lang="ru-RU" sz="1400" dirty="0">
                <a:solidFill>
                  <a:schemeClr val="bg1"/>
                </a:solidFill>
                <a:latin typeface="Proxima Nova ExCn Rg" panose="02000506030000020004" pitchFamily="2" charset="0"/>
              </a:rPr>
              <a:t>(2005, Пермский край)</a:t>
            </a:r>
          </a:p>
          <a:p>
            <a:pPr>
              <a:lnSpc>
                <a:spcPct val="80000"/>
              </a:lnSpc>
            </a:pPr>
            <a:r>
              <a:rPr lang="ru-RU" sz="1400" dirty="0">
                <a:solidFill>
                  <a:schemeClr val="bg1"/>
                </a:solidFill>
                <a:latin typeface="Proxima Nova ExCn Rg" panose="02000506030000020004" pitchFamily="2" charset="0"/>
              </a:rPr>
              <a:t>8. </a:t>
            </a:r>
            <a:r>
              <a:rPr lang="ru-RU" sz="1400" b="1" dirty="0">
                <a:solidFill>
                  <a:schemeClr val="bg1"/>
                </a:solidFill>
                <a:latin typeface="Proxima Nova ExCn Rg" panose="02000506030000020004" pitchFamily="2" charset="0"/>
              </a:rPr>
              <a:t>Баженов Александр </a:t>
            </a:r>
            <a:r>
              <a:rPr lang="ru-RU" sz="1400" dirty="0">
                <a:solidFill>
                  <a:schemeClr val="bg1"/>
                </a:solidFill>
                <a:latin typeface="Proxima Nova ExCn Rg" panose="02000506030000020004" pitchFamily="2" charset="0"/>
              </a:rPr>
              <a:t>(1995, Сахалинская обл.)</a:t>
            </a:r>
          </a:p>
          <a:p>
            <a:pPr>
              <a:lnSpc>
                <a:spcPct val="80000"/>
              </a:lnSpc>
            </a:pPr>
            <a:r>
              <a:rPr lang="ru-RU" sz="1400" dirty="0">
                <a:solidFill>
                  <a:schemeClr val="bg1"/>
                </a:solidFill>
                <a:latin typeface="Proxima Nova ExCn Rg" panose="02000506030000020004" pitchFamily="2" charset="0"/>
              </a:rPr>
              <a:t>9. </a:t>
            </a:r>
            <a:r>
              <a:rPr lang="ru-RU" sz="1400" b="1" dirty="0">
                <a:solidFill>
                  <a:schemeClr val="bg1"/>
                </a:solidFill>
                <a:latin typeface="Proxima Nova ExCn Rg" panose="02000506030000020004" pitchFamily="2" charset="0"/>
              </a:rPr>
              <a:t>Николаев Константин </a:t>
            </a:r>
            <a:r>
              <a:rPr lang="ru-RU" sz="1400" dirty="0">
                <a:solidFill>
                  <a:schemeClr val="bg1"/>
                </a:solidFill>
                <a:latin typeface="Proxima Nova ExCn Rg" panose="02000506030000020004" pitchFamily="2" charset="0"/>
              </a:rPr>
              <a:t>(2000, Московская, Кемеровская обл.)</a:t>
            </a:r>
          </a:p>
          <a:p>
            <a:pPr>
              <a:lnSpc>
                <a:spcPct val="80000"/>
              </a:lnSpc>
            </a:pPr>
            <a:r>
              <a:rPr lang="ru-RU" sz="1400" dirty="0">
                <a:solidFill>
                  <a:schemeClr val="bg1"/>
                </a:solidFill>
                <a:latin typeface="Proxima Nova ExCn Rg" panose="02000506030000020004" pitchFamily="2" charset="0"/>
              </a:rPr>
              <a:t>10. Мухин Игнатий (2006, Свердловская обл.)</a:t>
            </a:r>
          </a:p>
          <a:p>
            <a:pPr>
              <a:lnSpc>
                <a:spcPct val="80000"/>
              </a:lnSpc>
            </a:pPr>
            <a:endParaRPr lang="ru-RU" sz="1400" dirty="0">
              <a:solidFill>
                <a:schemeClr val="bg1"/>
              </a:solidFill>
              <a:latin typeface="Proxima Nova ExCn Rg" panose="02000506030000020004" pitchFamily="2" charset="0"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E749B250-AD33-38DD-5470-E9A931112144}"/>
              </a:ext>
            </a:extLst>
          </p:cNvPr>
          <p:cNvSpPr/>
          <p:nvPr/>
        </p:nvSpPr>
        <p:spPr>
          <a:xfrm>
            <a:off x="299193" y="494788"/>
            <a:ext cx="8448497" cy="1307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4800" b="1" dirty="0">
                <a:solidFill>
                  <a:srgbClr val="002060"/>
                </a:solidFill>
                <a:latin typeface="Proxima Nova ExCn Rg" panose="02000506030000020004" pitchFamily="2" charset="0"/>
              </a:rPr>
              <a:t>СОСТАВ СБОРНОЙ КОМАНДЫ</a:t>
            </a:r>
          </a:p>
          <a:p>
            <a:pPr algn="ctr">
              <a:lnSpc>
                <a:spcPct val="80000"/>
              </a:lnSpc>
            </a:pPr>
            <a:r>
              <a:rPr lang="ru-RU" sz="4800" b="1" dirty="0">
                <a:solidFill>
                  <a:srgbClr val="002060"/>
                </a:solidFill>
                <a:latin typeface="Proxima Nova ExCn Rg" panose="02000506030000020004" pitchFamily="2" charset="0"/>
              </a:rPr>
              <a:t>В СЕЗОНЕ 2025/2026</a:t>
            </a:r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id="{8903DF32-431F-646E-F570-2539925F25E4}"/>
              </a:ext>
            </a:extLst>
          </p:cNvPr>
          <p:cNvSpPr/>
          <p:nvPr/>
        </p:nvSpPr>
        <p:spPr>
          <a:xfrm>
            <a:off x="4572000" y="1928575"/>
            <a:ext cx="4002993" cy="2523127"/>
          </a:xfrm>
          <a:prstGeom prst="roundRect">
            <a:avLst>
              <a:gd name="adj" fmla="val 3151"/>
            </a:avLst>
          </a:prstGeom>
          <a:solidFill>
            <a:srgbClr val="C00000">
              <a:alpha val="80000"/>
            </a:srgbClr>
          </a:solidFill>
          <a:ln w="95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362E32E4-1D27-711D-B2CA-D0DDABAF15C0}"/>
              </a:ext>
            </a:extLst>
          </p:cNvPr>
          <p:cNvSpPr/>
          <p:nvPr/>
        </p:nvSpPr>
        <p:spPr>
          <a:xfrm>
            <a:off x="4572000" y="1954706"/>
            <a:ext cx="3959146" cy="26872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2800" b="1" dirty="0">
                <a:solidFill>
                  <a:schemeClr val="bg1"/>
                </a:solidFill>
                <a:latin typeface="Proxima Nova ExCn Rg" panose="02000506030000020004" pitchFamily="2" charset="0"/>
              </a:rPr>
              <a:t>ЖЕНСКИЙ СОСТАВ</a:t>
            </a:r>
          </a:p>
          <a:p>
            <a:pPr>
              <a:lnSpc>
                <a:spcPct val="80000"/>
              </a:lnSpc>
            </a:pPr>
            <a:r>
              <a:rPr lang="ru-RU" sz="1400" dirty="0">
                <a:solidFill>
                  <a:schemeClr val="bg1"/>
                </a:solidFill>
                <a:latin typeface="Proxima Nova ExCn Rg" panose="02000506030000020004" pitchFamily="2" charset="0"/>
              </a:rPr>
              <a:t>1. Прокопьева Кристина (2000) - Н. Тагил</a:t>
            </a:r>
          </a:p>
          <a:p>
            <a:pPr>
              <a:lnSpc>
                <a:spcPct val="80000"/>
              </a:lnSpc>
            </a:pPr>
            <a:r>
              <a:rPr lang="ru-RU" sz="1400" dirty="0">
                <a:solidFill>
                  <a:schemeClr val="bg1"/>
                </a:solidFill>
                <a:latin typeface="Proxima Nova ExCn Rg" panose="02000506030000020004" pitchFamily="2" charset="0"/>
              </a:rPr>
              <a:t>2. Кустова Александра (1998) - Магадан</a:t>
            </a:r>
          </a:p>
          <a:p>
            <a:pPr>
              <a:lnSpc>
                <a:spcPct val="80000"/>
              </a:lnSpc>
            </a:pPr>
            <a:r>
              <a:rPr lang="ru-RU" sz="1400" dirty="0">
                <a:solidFill>
                  <a:schemeClr val="bg1"/>
                </a:solidFill>
                <a:latin typeface="Proxima Nova ExCn Rg" panose="02000506030000020004" pitchFamily="2" charset="0"/>
              </a:rPr>
              <a:t>3. Кручинина Кристина (2004) - С. Петербург</a:t>
            </a:r>
          </a:p>
          <a:p>
            <a:pPr>
              <a:lnSpc>
                <a:spcPct val="80000"/>
              </a:lnSpc>
            </a:pPr>
            <a:r>
              <a:rPr lang="ru-RU" sz="1400" dirty="0">
                <a:solidFill>
                  <a:schemeClr val="bg1"/>
                </a:solidFill>
                <a:latin typeface="Proxima Nova ExCn Rg" panose="02000506030000020004" pitchFamily="2" charset="0"/>
              </a:rPr>
              <a:t>4. </a:t>
            </a:r>
            <a:r>
              <a:rPr lang="ru-RU" sz="1400" dirty="0" err="1">
                <a:solidFill>
                  <a:schemeClr val="bg1"/>
                </a:solidFill>
                <a:latin typeface="Proxima Nova ExCn Rg" panose="02000506030000020004" pitchFamily="2" charset="0"/>
              </a:rPr>
              <a:t>Римденок</a:t>
            </a:r>
            <a:r>
              <a:rPr lang="ru-RU" sz="1400" dirty="0">
                <a:solidFill>
                  <a:schemeClr val="bg1"/>
                </a:solidFill>
                <a:latin typeface="Proxima Nova ExCn Rg" panose="02000506030000020004" pitchFamily="2" charset="0"/>
              </a:rPr>
              <a:t> Валерия (2005) - С. Петербург</a:t>
            </a:r>
          </a:p>
          <a:p>
            <a:pPr>
              <a:lnSpc>
                <a:spcPct val="80000"/>
              </a:lnSpc>
            </a:pPr>
            <a:r>
              <a:rPr lang="ru-RU" sz="1400" dirty="0">
                <a:solidFill>
                  <a:schemeClr val="bg1"/>
                </a:solidFill>
                <a:latin typeface="Proxima Nova ExCn Rg" panose="02000506030000020004" pitchFamily="2" charset="0"/>
              </a:rPr>
              <a:t>5. Мохова Елизавета (2003) - Магадан</a:t>
            </a:r>
          </a:p>
          <a:p>
            <a:pPr>
              <a:lnSpc>
                <a:spcPct val="80000"/>
              </a:lnSpc>
            </a:pPr>
            <a:r>
              <a:rPr lang="ru-RU" sz="1400" dirty="0">
                <a:solidFill>
                  <a:schemeClr val="bg1"/>
                </a:solidFill>
                <a:latin typeface="Proxima Nova ExCn Rg" panose="02000506030000020004" pitchFamily="2" charset="0"/>
              </a:rPr>
              <a:t>6. </a:t>
            </a:r>
            <a:r>
              <a:rPr lang="ru-RU" sz="1400" dirty="0" err="1">
                <a:solidFill>
                  <a:schemeClr val="bg1"/>
                </a:solidFill>
                <a:latin typeface="Proxima Nova ExCn Rg" panose="02000506030000020004" pitchFamily="2" charset="0"/>
              </a:rPr>
              <a:t>Скоробогатых</a:t>
            </a:r>
            <a:r>
              <a:rPr lang="ru-RU" sz="1400" dirty="0">
                <a:solidFill>
                  <a:schemeClr val="bg1"/>
                </a:solidFill>
                <a:latin typeface="Proxima Nova ExCn Rg" panose="02000506030000020004" pitchFamily="2" charset="0"/>
              </a:rPr>
              <a:t> Эмилия (2008) - Чайковский</a:t>
            </a:r>
          </a:p>
          <a:p>
            <a:pPr>
              <a:lnSpc>
                <a:spcPct val="80000"/>
              </a:lnSpc>
            </a:pPr>
            <a:r>
              <a:rPr lang="ru-RU" sz="1400" dirty="0">
                <a:solidFill>
                  <a:schemeClr val="bg1"/>
                </a:solidFill>
                <a:latin typeface="Proxima Nova ExCn Rg" panose="02000506030000020004" pitchFamily="2" charset="0"/>
              </a:rPr>
              <a:t>7. Рогалева София (2008) - Чайковский</a:t>
            </a:r>
          </a:p>
          <a:p>
            <a:pPr>
              <a:lnSpc>
                <a:spcPct val="80000"/>
              </a:lnSpc>
            </a:pPr>
            <a:r>
              <a:rPr lang="ru-RU" sz="1400" dirty="0">
                <a:solidFill>
                  <a:schemeClr val="bg1"/>
                </a:solidFill>
                <a:latin typeface="Proxima Nova ExCn Rg" panose="02000506030000020004" pitchFamily="2" charset="0"/>
              </a:rPr>
              <a:t> 8. </a:t>
            </a:r>
            <a:r>
              <a:rPr lang="ru-RU" sz="1400" dirty="0" err="1">
                <a:solidFill>
                  <a:schemeClr val="bg1"/>
                </a:solidFill>
                <a:latin typeface="Proxima Nova ExCn Rg" panose="02000506030000020004" pitchFamily="2" charset="0"/>
              </a:rPr>
              <a:t>Каблукова</a:t>
            </a:r>
            <a:r>
              <a:rPr lang="ru-RU" sz="1400" dirty="0">
                <a:solidFill>
                  <a:schemeClr val="bg1"/>
                </a:solidFill>
                <a:latin typeface="Proxima Nova ExCn Rg" panose="02000506030000020004" pitchFamily="2" charset="0"/>
              </a:rPr>
              <a:t> Ксения (1998) – Чайковский</a:t>
            </a:r>
          </a:p>
          <a:p>
            <a:pPr>
              <a:lnSpc>
                <a:spcPct val="80000"/>
              </a:lnSpc>
            </a:pPr>
            <a:r>
              <a:rPr lang="ru-RU" sz="1400" dirty="0">
                <a:solidFill>
                  <a:schemeClr val="bg1"/>
                </a:solidFill>
                <a:latin typeface="Proxima Nova ExCn Rg" panose="02000506030000020004" pitchFamily="2" charset="0"/>
              </a:rPr>
              <a:t>9. Пак Полина (2008) – Сахалинская обл.</a:t>
            </a:r>
          </a:p>
          <a:p>
            <a:pPr>
              <a:lnSpc>
                <a:spcPct val="80000"/>
              </a:lnSpc>
            </a:pPr>
            <a:r>
              <a:rPr lang="ru-RU" sz="1400" dirty="0">
                <a:solidFill>
                  <a:schemeClr val="bg1"/>
                </a:solidFill>
                <a:latin typeface="Proxima Nova ExCn Rg" panose="02000506030000020004" pitchFamily="2" charset="0"/>
              </a:rPr>
              <a:t>10. Ермак София (2010, Нижегородская обл.)</a:t>
            </a:r>
          </a:p>
          <a:p>
            <a:pPr>
              <a:lnSpc>
                <a:spcPct val="80000"/>
              </a:lnSpc>
            </a:pPr>
            <a:endParaRPr lang="ru-RU" sz="1400" dirty="0">
              <a:solidFill>
                <a:schemeClr val="bg1"/>
              </a:solidFill>
              <a:latin typeface="Proxima Nova ExCn Rg" panose="02000506030000020004" pitchFamily="2" charset="0"/>
            </a:endParaRPr>
          </a:p>
          <a:p>
            <a:pPr>
              <a:lnSpc>
                <a:spcPct val="80000"/>
              </a:lnSpc>
            </a:pPr>
            <a:endParaRPr lang="ru-RU" sz="1400" dirty="0">
              <a:solidFill>
                <a:schemeClr val="bg1"/>
              </a:solidFill>
              <a:latin typeface="Proxima Nova ExCn Rg" panose="02000506030000020004" pitchFamily="2" charset="0"/>
            </a:endParaRPr>
          </a:p>
          <a:p>
            <a:pPr>
              <a:lnSpc>
                <a:spcPct val="80000"/>
              </a:lnSpc>
            </a:pPr>
            <a:endParaRPr lang="ru-RU" sz="1400" dirty="0">
              <a:solidFill>
                <a:schemeClr val="bg1"/>
              </a:solidFill>
              <a:latin typeface="Proxima Nova ExCn Rg" panose="0200050603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84256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18" r="52004"/>
          <a:stretch/>
        </p:blipFill>
        <p:spPr bwMode="auto">
          <a:xfrm>
            <a:off x="6374673" y="0"/>
            <a:ext cx="2769327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338976" y="846394"/>
            <a:ext cx="0" cy="3669572"/>
          </a:xfrm>
          <a:prstGeom prst="line">
            <a:avLst/>
          </a:prstGeom>
          <a:ln w="127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0864234"/>
              </p:ext>
            </p:extLst>
          </p:nvPr>
        </p:nvGraphicFramePr>
        <p:xfrm>
          <a:off x="701570" y="1131590"/>
          <a:ext cx="5355594" cy="367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00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055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>
                          <a:solidFill>
                            <a:srgbClr val="002060"/>
                          </a:solidFill>
                          <a:latin typeface="Montserrat" panose="00000500000000000000" pitchFamily="2" charset="-52"/>
                        </a:rPr>
                        <a:t>1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Повысить уровень координационной и скоростно-силовой подготовленности.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>
                          <a:solidFill>
                            <a:srgbClr val="002060"/>
                          </a:solidFill>
                          <a:latin typeface="Montserrat" panose="00000500000000000000" pitchFamily="2" charset="-52"/>
                        </a:rPr>
                        <a:t>2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Улучшение технических характеристик в фазах прыжка: стойка разгона, взлетная фаза, полетная фаза,</a:t>
                      </a:r>
                    </a:p>
                    <a:p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подход к горе приземления и фазы приземления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>
                          <a:solidFill>
                            <a:srgbClr val="002060"/>
                          </a:solidFill>
                          <a:latin typeface="Montserrat" panose="00000500000000000000" pitchFamily="2" charset="-52"/>
                        </a:rPr>
                        <a:t>3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Выйти на средний уровень длинны прыжка 93% от </a:t>
                      </a:r>
                      <a:r>
                        <a:rPr lang="en" sz="1200" b="0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HS</a:t>
                      </a:r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.</a:t>
                      </a:r>
                      <a:endParaRPr lang="en" sz="1200" b="0" i="1" dirty="0">
                        <a:solidFill>
                          <a:schemeClr val="tx1"/>
                        </a:solidFill>
                        <a:latin typeface="Montserrat" panose="00000500000000000000" pitchFamily="2" charset="-5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>
                          <a:solidFill>
                            <a:srgbClr val="002060"/>
                          </a:solidFill>
                          <a:latin typeface="Montserrat" panose="00000500000000000000" pitchFamily="2" charset="-52"/>
                        </a:rPr>
                        <a:t>4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Снизить уровень жирового компонента до уровня модельных характеристик (10,7%). (женский состав)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>
                          <a:solidFill>
                            <a:srgbClr val="002060"/>
                          </a:solidFill>
                          <a:latin typeface="Montserrat" panose="00000500000000000000" pitchFamily="2" charset="-52"/>
                        </a:rPr>
                        <a:t>5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Просмотр перспективных спортсменов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>
                          <a:solidFill>
                            <a:srgbClr val="002060"/>
                          </a:solidFill>
                          <a:latin typeface="Montserrat" panose="00000500000000000000" pitchFamily="2" charset="-52"/>
                        </a:rPr>
                        <a:t>6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Успешное выступление на Олимпийских Играх, Международных соревнованиях, Кубках России и  Чемпионатах России.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 i="1" dirty="0">
                        <a:solidFill>
                          <a:srgbClr val="002060"/>
                        </a:solidFill>
                        <a:latin typeface="Montserrat" panose="00000500000000000000" pitchFamily="2" charset="-52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1" dirty="0">
                        <a:solidFill>
                          <a:schemeClr val="tx1"/>
                        </a:solidFill>
                        <a:latin typeface="Montserrat" panose="00000500000000000000" pitchFamily="2" charset="-5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 i="1" dirty="0">
                        <a:solidFill>
                          <a:srgbClr val="002060"/>
                        </a:solidFill>
                        <a:latin typeface="Montserrat" panose="00000500000000000000" pitchFamily="2" charset="-52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200" b="0" i="1" dirty="0">
                        <a:solidFill>
                          <a:schemeClr val="tx1"/>
                        </a:solidFill>
                        <a:latin typeface="Montserrat" panose="00000500000000000000" pitchFamily="2" charset="-5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4" name="Прямоугольник 13"/>
          <p:cNvSpPr/>
          <p:nvPr/>
        </p:nvSpPr>
        <p:spPr>
          <a:xfrm>
            <a:off x="746575" y="349292"/>
            <a:ext cx="76508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>
                <a:solidFill>
                  <a:srgbClr val="002060"/>
                </a:solidFill>
                <a:latin typeface="Montserrat" panose="00000500000000000000" pitchFamily="2" charset="-52"/>
              </a:rPr>
              <a:t>Цели и задачи на спортивный</a:t>
            </a:r>
          </a:p>
          <a:p>
            <a:r>
              <a:rPr lang="ru-RU" b="1" i="1" dirty="0">
                <a:solidFill>
                  <a:srgbClr val="002060"/>
                </a:solidFill>
                <a:latin typeface="Montserrat" panose="00000500000000000000" pitchFamily="2" charset="-52"/>
              </a:rPr>
              <a:t>сезон 2025/2026 </a:t>
            </a:r>
          </a:p>
        </p:txBody>
      </p:sp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3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67222" cy="667222"/>
          </a:xfrm>
          <a:prstGeom prst="rect">
            <a:avLst/>
          </a:prstGeom>
          <a:solidFill>
            <a:srgbClr val="002060"/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27525181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6778" y="0"/>
            <a:ext cx="667222" cy="667222"/>
          </a:xfrm>
          <a:prstGeom prst="rect">
            <a:avLst/>
          </a:prstGeom>
          <a:solidFill>
            <a:srgbClr val="002060"/>
          </a:solidFill>
          <a:ln>
            <a:noFill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667222" y="124058"/>
            <a:ext cx="78095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Организационный план подготовки </a:t>
            </a:r>
            <a:r>
              <a:rPr lang="ru-RU" b="1" i="1" dirty="0">
                <a:solidFill>
                  <a:srgbClr val="002060"/>
                </a:solidFill>
                <a:latin typeface="Montserrat" panose="00000500000000000000" pitchFamily="2" charset="-52"/>
              </a:rPr>
              <a:t>мужской</a:t>
            </a:r>
            <a:endParaRPr kumimoji="0" lang="ru-RU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Montserrat" panose="00000500000000000000" pitchFamily="2" charset="-52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сборной команды на сезон 2025-2026 </a:t>
            </a:r>
            <a:r>
              <a:rPr kumimoji="0" lang="ru-RU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г.г</a:t>
            </a:r>
            <a:r>
              <a:rPr kumimoji="0" lang="ru-RU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.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94FD4F32-F4C6-4454-9B85-46A3CB3C5DF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4280267"/>
              </p:ext>
            </p:extLst>
          </p:nvPr>
        </p:nvGraphicFramePr>
        <p:xfrm>
          <a:off x="666750" y="769938"/>
          <a:ext cx="7370763" cy="421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Worksheet" r:id="rId5" imgW="8661586" imgH="8705850" progId="Excel.Sheet.12">
                  <p:embed/>
                </p:oleObj>
              </mc:Choice>
              <mc:Fallback>
                <p:oleObj name="Worksheet" r:id="rId5" imgW="8661586" imgH="870585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66750" y="769938"/>
                        <a:ext cx="7370763" cy="421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148354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6778" y="0"/>
            <a:ext cx="667222" cy="667222"/>
          </a:xfrm>
          <a:prstGeom prst="rect">
            <a:avLst/>
          </a:prstGeom>
          <a:solidFill>
            <a:srgbClr val="002060"/>
          </a:solidFill>
          <a:ln>
            <a:noFill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667222" y="124058"/>
            <a:ext cx="78095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Организационный план подготовки женской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сборной команды на сезон 2025-2026 </a:t>
            </a:r>
            <a:r>
              <a:rPr kumimoji="0" lang="ru-RU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г.г</a:t>
            </a:r>
            <a:r>
              <a:rPr kumimoji="0" lang="ru-RU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.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0" y="2796775"/>
            <a:ext cx="9144000" cy="0"/>
          </a:xfrm>
          <a:prstGeom prst="line">
            <a:avLst/>
          </a:prstGeom>
          <a:ln w="12700">
            <a:solidFill>
              <a:srgbClr val="00206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1156208" y="2706765"/>
            <a:ext cx="180020" cy="18002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4" name="Прямая соединительная линия 13"/>
          <p:cNvCxnSpPr>
            <a:stCxn id="12" idx="2"/>
          </p:cNvCxnSpPr>
          <p:nvPr/>
        </p:nvCxnSpPr>
        <p:spPr>
          <a:xfrm>
            <a:off x="1246218" y="2886785"/>
            <a:ext cx="0" cy="630070"/>
          </a:xfrm>
          <a:prstGeom prst="line">
            <a:avLst/>
          </a:prstGeom>
          <a:ln w="12700">
            <a:solidFill>
              <a:srgbClr val="00206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7807775" y="2706765"/>
            <a:ext cx="180020" cy="18002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7" name="Прямая соединительная линия 16"/>
          <p:cNvCxnSpPr>
            <a:stCxn id="16" idx="2"/>
          </p:cNvCxnSpPr>
          <p:nvPr/>
        </p:nvCxnSpPr>
        <p:spPr>
          <a:xfrm flipV="1">
            <a:off x="7897785" y="2076695"/>
            <a:ext cx="0" cy="810090"/>
          </a:xfrm>
          <a:prstGeom prst="line">
            <a:avLst/>
          </a:prstGeom>
          <a:ln w="12700">
            <a:solidFill>
              <a:srgbClr val="00206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ик 17"/>
          <p:cNvSpPr/>
          <p:nvPr/>
        </p:nvSpPr>
        <p:spPr>
          <a:xfrm>
            <a:off x="5500575" y="2706765"/>
            <a:ext cx="180020" cy="18002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9" name="Прямая соединительная линия 18"/>
          <p:cNvCxnSpPr>
            <a:stCxn id="18" idx="2"/>
          </p:cNvCxnSpPr>
          <p:nvPr/>
        </p:nvCxnSpPr>
        <p:spPr>
          <a:xfrm>
            <a:off x="5590585" y="2886785"/>
            <a:ext cx="0" cy="630069"/>
          </a:xfrm>
          <a:prstGeom prst="line">
            <a:avLst/>
          </a:prstGeom>
          <a:ln w="12700">
            <a:solidFill>
              <a:srgbClr val="00206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Прямоугольник 19"/>
          <p:cNvSpPr/>
          <p:nvPr/>
        </p:nvSpPr>
        <p:spPr>
          <a:xfrm>
            <a:off x="3373397" y="2706765"/>
            <a:ext cx="180020" cy="18002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21" name="Прямая соединительная линия 20"/>
          <p:cNvCxnSpPr>
            <a:stCxn id="20" idx="2"/>
          </p:cNvCxnSpPr>
          <p:nvPr/>
        </p:nvCxnSpPr>
        <p:spPr>
          <a:xfrm flipV="1">
            <a:off x="3463407" y="2076695"/>
            <a:ext cx="0" cy="810090"/>
          </a:xfrm>
          <a:prstGeom prst="line">
            <a:avLst/>
          </a:prstGeom>
          <a:ln w="12700">
            <a:solidFill>
              <a:srgbClr val="00206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Прямоугольник 29"/>
          <p:cNvSpPr/>
          <p:nvPr/>
        </p:nvSpPr>
        <p:spPr>
          <a:xfrm>
            <a:off x="625695" y="3516855"/>
            <a:ext cx="124104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май-июль 2025</a:t>
            </a:r>
            <a:endParaRPr kumimoji="0" lang="ru-RU" sz="1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4572000" y="3516854"/>
            <a:ext cx="168988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ноябрь-декабрь 2025</a:t>
            </a:r>
            <a:endParaRPr kumimoji="0" lang="ru-RU" sz="1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2656135" y="1830474"/>
            <a:ext cx="161454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август-октябрь 2025</a:t>
            </a:r>
            <a:endParaRPr kumimoji="0" lang="ru-RU" sz="1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7173066" y="1830474"/>
            <a:ext cx="144943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январь-март 2026</a:t>
            </a:r>
            <a:endParaRPr kumimoji="0" lang="ru-RU" sz="1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76582" y="1056677"/>
            <a:ext cx="270138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13.05-26.05 – ТМ (Сочи Юг спорт)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04-14.06 - ТМ (Н. Тагил)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22-29.06 – ТМ (Алмата)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03-07.07 – КР 1, 2 этап (Н. Новгород)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13 - 14.07 ЭКО (Москва)</a:t>
            </a:r>
            <a:endParaRPr kumimoji="0" lang="ru-RU" sz="10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" panose="00000500000000000000" pitchFamily="2" charset="-52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14-24.07 - ТМ (Сочи </a:t>
            </a:r>
            <a:r>
              <a:rPr kumimoji="0" lang="ru-RU" sz="10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Красня</a:t>
            </a:r>
            <a:r>
              <a:rPr kumimoji="0" lang="ru-RU" sz="1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 поляна)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24-28.07 – МС «Горный орел» (Сочи)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" panose="00000500000000000000" pitchFamily="2" charset="-52"/>
              <a:ea typeface="+mn-ea"/>
              <a:cs typeface="+mn-cs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6057170" y="2987337"/>
            <a:ext cx="337536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08-14.01 – ТМ (Чайковский)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14-19.01 - КР 8,9,10 (Чайковский)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22.01 - ЭКО (Москва)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23.01-02.02 - ТМ (Китай)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06-09.02 – ТМ (Нижний Тагил)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09.02-16.02 - ЧР (Н. Тагил)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23.02-04.03 – ТМ (Чайковский)</a:t>
            </a:r>
            <a:endParaRPr kumimoji="0" lang="ru-RU" sz="10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" panose="00000500000000000000" pitchFamily="2" charset="-52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04-09.03 - МС «Медная гора» (Н.-Тагил)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18-23.03 - ФКР (Н. Тагил)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2022145" y="3036650"/>
            <a:ext cx="2882520" cy="17851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05 - 12.08 – ТМ (Н. Тагил)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12-16.08 – КР 3,4 (Н. Тагил)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21.08 – ТМ (Пермь, труба)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21-27.08 - ТМ (Чайковский)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27.08-01.09 – КР 5, 6 этап (Чайковский)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08-10.09 – ЭКО, УМО (Москва)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10-25.09 - ТМ (Китай)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30.09-06.10  – ЧР (Сочи)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11-22.10 – ТМ (Алушта Крымский)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28.10-05.11 - ТМ (Сочи Красная поляна)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" panose="00000500000000000000" pitchFamily="2" charset="-52"/>
              <a:ea typeface="+mn-ea"/>
              <a:cs typeface="+mn-cs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FC31C6CA-8407-40A2-62FE-B819C394153D}"/>
              </a:ext>
            </a:extLst>
          </p:cNvPr>
          <p:cNvSpPr/>
          <p:nvPr/>
        </p:nvSpPr>
        <p:spPr>
          <a:xfrm>
            <a:off x="4059559" y="1447600"/>
            <a:ext cx="306205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12-19.11 – ТМ (Сочи Красная поляна)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19-24.11 – КР 1,2 (Сои Красная поляна)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27.11 - 03.12 – ТМ (Н. Тагил))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03 - 08.12 - МС «</a:t>
            </a:r>
            <a:r>
              <a:rPr kumimoji="0" lang="ru-RU" sz="10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Металлинвест</a:t>
            </a:r>
            <a:r>
              <a:rPr kumimoji="0" lang="ru-RU" sz="10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» (Н. Тагил)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10-15.12 - КР 3,4,5 (Чайковский)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19-30.12 - ТМ (Алмата)</a:t>
            </a:r>
          </a:p>
        </p:txBody>
      </p:sp>
    </p:spTree>
    <p:extLst>
      <p:ext uri="{BB962C8B-B14F-4D97-AF65-F5344CB8AC3E}">
        <p14:creationId xmlns:p14="http://schemas.microsoft.com/office/powerpoint/2010/main" val="37490601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>
            <a:extLst>
              <a:ext uri="{FF2B5EF4-FFF2-40B4-BE49-F238E27FC236}">
                <a16:creationId xmlns:a16="http://schemas.microsoft.com/office/drawing/2014/main" id="{69B06DCB-F359-E0BF-E31F-F9E9AEC5212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" t="14473" r="15606" b="14354"/>
          <a:stretch/>
        </p:blipFill>
        <p:spPr bwMode="auto">
          <a:xfrm>
            <a:off x="4250" y="4280"/>
            <a:ext cx="914401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2DC5E9C8-8AF8-5123-3A84-D1495DFEEC0E}"/>
              </a:ext>
            </a:extLst>
          </p:cNvPr>
          <p:cNvSpPr/>
          <p:nvPr/>
        </p:nvSpPr>
        <p:spPr>
          <a:xfrm rot="10800000">
            <a:off x="-10" y="-12196"/>
            <a:ext cx="9144010" cy="5143499"/>
          </a:xfrm>
          <a:prstGeom prst="rect">
            <a:avLst/>
          </a:prstGeom>
          <a:solidFill>
            <a:schemeClr val="tx1"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с двумя скругленными противолежащими углами 3">
            <a:extLst>
              <a:ext uri="{FF2B5EF4-FFF2-40B4-BE49-F238E27FC236}">
                <a16:creationId xmlns:a16="http://schemas.microsoft.com/office/drawing/2014/main" id="{F61983B4-9CA3-D482-1807-2DF84DAC8B8D}"/>
              </a:ext>
            </a:extLst>
          </p:cNvPr>
          <p:cNvSpPr/>
          <p:nvPr/>
        </p:nvSpPr>
        <p:spPr>
          <a:xfrm>
            <a:off x="222888" y="266759"/>
            <a:ext cx="8579800" cy="7526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80000"/>
              </a:lnSpc>
            </a:pPr>
            <a:r>
              <a:rPr lang="ru-RU" sz="4000" b="1" dirty="0">
                <a:solidFill>
                  <a:schemeClr val="bg1"/>
                </a:solidFill>
                <a:latin typeface="Proxima Nova ExCn Rg" panose="02000506030000020004" pitchFamily="2" charset="0"/>
              </a:rPr>
              <a:t> ДАЛЬНЕЙШИЕ ДЕЙСТВИЯ</a:t>
            </a:r>
          </a:p>
          <a:p>
            <a:pPr>
              <a:lnSpc>
                <a:spcPct val="80000"/>
              </a:lnSpc>
            </a:pPr>
            <a:r>
              <a:rPr lang="ru-RU" dirty="0">
                <a:solidFill>
                  <a:schemeClr val="bg1"/>
                </a:solidFill>
                <a:latin typeface="Proxima Nova ExCn Rg" panose="02000506030000020004" pitchFamily="2" charset="0"/>
              </a:rPr>
              <a:t>(на 30.10.2025 среди мужчин</a:t>
            </a:r>
            <a:r>
              <a:rPr lang="en-US" dirty="0">
                <a:solidFill>
                  <a:schemeClr val="bg1"/>
                </a:solidFill>
                <a:latin typeface="Proxima Nova ExCn Rg" panose="02000506030000020004" pitchFamily="2" charset="0"/>
              </a:rPr>
              <a:t>/</a:t>
            </a:r>
            <a:r>
              <a:rPr lang="ru-RU" dirty="0">
                <a:solidFill>
                  <a:schemeClr val="bg1"/>
                </a:solidFill>
                <a:latin typeface="Proxima Nova ExCn Rg" panose="02000506030000020004" pitchFamily="2" charset="0"/>
              </a:rPr>
              <a:t>женщин)</a:t>
            </a:r>
          </a:p>
          <a:p>
            <a:pPr>
              <a:lnSpc>
                <a:spcPct val="80000"/>
              </a:lnSpc>
            </a:pPr>
            <a:endParaRPr lang="ru-RU" sz="4000" b="1" dirty="0">
              <a:solidFill>
                <a:schemeClr val="bg1"/>
              </a:solidFill>
              <a:latin typeface="Proxima Nova ExCn Rg" panose="02000506030000020004" pitchFamily="2" charset="0"/>
            </a:endParaRPr>
          </a:p>
        </p:txBody>
      </p:sp>
      <p:sp>
        <p:nvSpPr>
          <p:cNvPr id="5" name="Прямоугольник с двумя скругленными противолежащими углами 8">
            <a:extLst>
              <a:ext uri="{FF2B5EF4-FFF2-40B4-BE49-F238E27FC236}">
                <a16:creationId xmlns:a16="http://schemas.microsoft.com/office/drawing/2014/main" id="{5BACC9CC-1764-CAD4-55FD-E1BDFCCEF425}"/>
              </a:ext>
            </a:extLst>
          </p:cNvPr>
          <p:cNvSpPr/>
          <p:nvPr/>
        </p:nvSpPr>
        <p:spPr>
          <a:xfrm>
            <a:off x="314958" y="4114262"/>
            <a:ext cx="3942007" cy="758748"/>
          </a:xfrm>
          <a:prstGeom prst="roundRect">
            <a:avLst>
              <a:gd name="adj" fmla="val 7915"/>
            </a:avLst>
          </a:prstGeom>
          <a:solidFill>
            <a:srgbClr val="C00000">
              <a:alpha val="81000"/>
            </a:srgbClr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>
                <a:latin typeface="Proxima Nova ExCn Rg" panose="02000506030000020004" pitchFamily="2" charset="0"/>
              </a:rPr>
              <a:t>4. Технико-тактические показатели требуют улучшения</a:t>
            </a:r>
          </a:p>
        </p:txBody>
      </p:sp>
      <p:sp>
        <p:nvSpPr>
          <p:cNvPr id="7" name="Прямоугольник с двумя скругленными противолежащими углами 9">
            <a:extLst>
              <a:ext uri="{FF2B5EF4-FFF2-40B4-BE49-F238E27FC236}">
                <a16:creationId xmlns:a16="http://schemas.microsoft.com/office/drawing/2014/main" id="{B227FE55-764C-CE08-317E-925BFAB45BFA}"/>
              </a:ext>
            </a:extLst>
          </p:cNvPr>
          <p:cNvSpPr/>
          <p:nvPr/>
        </p:nvSpPr>
        <p:spPr>
          <a:xfrm>
            <a:off x="314958" y="1512338"/>
            <a:ext cx="3945811" cy="758663"/>
          </a:xfrm>
          <a:prstGeom prst="roundRect">
            <a:avLst>
              <a:gd name="adj" fmla="val 8588"/>
            </a:avLst>
          </a:prstGeom>
          <a:solidFill>
            <a:srgbClr val="C00000">
              <a:alpha val="81000"/>
            </a:srgbClr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>
                <a:latin typeface="Proxima Nova ExCn Rg" panose="02000506030000020004" pitchFamily="2" charset="0"/>
              </a:rPr>
              <a:t>1. План подготовки в целом выполняется</a:t>
            </a:r>
          </a:p>
        </p:txBody>
      </p:sp>
      <p:sp>
        <p:nvSpPr>
          <p:cNvPr id="6" name="Прямоугольник с двумя скругленными противолежащими углами 4">
            <a:extLst>
              <a:ext uri="{FF2B5EF4-FFF2-40B4-BE49-F238E27FC236}">
                <a16:creationId xmlns:a16="http://schemas.microsoft.com/office/drawing/2014/main" id="{E5B3A449-8D23-EDDC-9355-C052027F3C67}"/>
              </a:ext>
            </a:extLst>
          </p:cNvPr>
          <p:cNvSpPr/>
          <p:nvPr/>
        </p:nvSpPr>
        <p:spPr>
          <a:xfrm>
            <a:off x="314959" y="2379646"/>
            <a:ext cx="3942006" cy="758663"/>
          </a:xfrm>
          <a:prstGeom prst="roundRect">
            <a:avLst>
              <a:gd name="adj" fmla="val 9262"/>
            </a:avLst>
          </a:prstGeom>
          <a:solidFill>
            <a:srgbClr val="C00000">
              <a:alpha val="81000"/>
            </a:srgbClr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i="0" dirty="0">
                <a:solidFill>
                  <a:schemeClr val="bg1"/>
                </a:solidFill>
                <a:latin typeface="Proxima Nova ExCn Rg" panose="02000506030000020004" pitchFamily="2" charset="0"/>
              </a:rPr>
              <a:t>2. Подготовленность ведущих спортсменов соответствует заданным параметрам</a:t>
            </a:r>
          </a:p>
        </p:txBody>
      </p:sp>
      <p:sp>
        <p:nvSpPr>
          <p:cNvPr id="10" name="Прямоугольник с двумя скругленными противолежащими углами 4">
            <a:extLst>
              <a:ext uri="{FF2B5EF4-FFF2-40B4-BE49-F238E27FC236}">
                <a16:creationId xmlns:a16="http://schemas.microsoft.com/office/drawing/2014/main" id="{B9969712-93A8-D733-CA64-AC8A58EFF402}"/>
              </a:ext>
            </a:extLst>
          </p:cNvPr>
          <p:cNvSpPr/>
          <p:nvPr/>
        </p:nvSpPr>
        <p:spPr>
          <a:xfrm>
            <a:off x="314959" y="3246954"/>
            <a:ext cx="3942006" cy="758663"/>
          </a:xfrm>
          <a:prstGeom prst="roundRect">
            <a:avLst>
              <a:gd name="adj" fmla="val 9262"/>
            </a:avLst>
          </a:prstGeom>
          <a:solidFill>
            <a:srgbClr val="C00000">
              <a:alpha val="81000"/>
            </a:srgbClr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b="0" i="0" dirty="0">
                <a:solidFill>
                  <a:schemeClr val="bg1"/>
                </a:solidFill>
                <a:latin typeface="Proxima Nova ExCn Rg" panose="02000506030000020004" pitchFamily="2" charset="0"/>
              </a:rPr>
              <a:t>3. Выявлены  отставания в координационной подготовке у  спортсменов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BEAA304-9239-08A2-4C63-6610F7CCC426}"/>
              </a:ext>
            </a:extLst>
          </p:cNvPr>
          <p:cNvSpPr txBox="1"/>
          <p:nvPr/>
        </p:nvSpPr>
        <p:spPr>
          <a:xfrm>
            <a:off x="227005" y="1128057"/>
            <a:ext cx="132966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latin typeface="Proxima Nova ExCn Rg" panose="02000506030000020004" pitchFamily="2" charset="0"/>
              </a:rPr>
              <a:t>Выводы:</a:t>
            </a:r>
            <a:endParaRPr lang="ru-RU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E645A68-DF10-633C-BE0F-D24D00A1019E}"/>
              </a:ext>
            </a:extLst>
          </p:cNvPr>
          <p:cNvSpPr txBox="1"/>
          <p:nvPr/>
        </p:nvSpPr>
        <p:spPr>
          <a:xfrm>
            <a:off x="4571995" y="1128057"/>
            <a:ext cx="181522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latin typeface="Proxima Nova ExCn Rg" panose="02000506030000020004" pitchFamily="2" charset="0"/>
              </a:rPr>
              <a:t>Рекомендации:</a:t>
            </a:r>
            <a:endParaRPr lang="ru-RU" dirty="0"/>
          </a:p>
        </p:txBody>
      </p:sp>
      <p:sp>
        <p:nvSpPr>
          <p:cNvPr id="16" name="Прямоугольник с двумя скругленными противолежащими углами 8">
            <a:extLst>
              <a:ext uri="{FF2B5EF4-FFF2-40B4-BE49-F238E27FC236}">
                <a16:creationId xmlns:a16="http://schemas.microsoft.com/office/drawing/2014/main" id="{50865C02-B661-638D-784A-99853385E7DE}"/>
              </a:ext>
            </a:extLst>
          </p:cNvPr>
          <p:cNvSpPr/>
          <p:nvPr/>
        </p:nvSpPr>
        <p:spPr>
          <a:xfrm>
            <a:off x="4656370" y="3246954"/>
            <a:ext cx="3945811" cy="1215005"/>
          </a:xfrm>
          <a:prstGeom prst="roundRect">
            <a:avLst>
              <a:gd name="adj" fmla="val 13419"/>
            </a:avLst>
          </a:prstGeom>
          <a:solidFill>
            <a:srgbClr val="00863D">
              <a:alpha val="81000"/>
            </a:srgbClr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>
                <a:latin typeface="Proxima Nova ExCn Rg" panose="02000506030000020004" pitchFamily="2" charset="0"/>
              </a:rPr>
              <a:t>3.  Точная подводка каждого спортсмена к соревнованиям и повысить таким образом реализационный уровень выступления в соревнованиях</a:t>
            </a:r>
          </a:p>
        </p:txBody>
      </p:sp>
      <p:sp>
        <p:nvSpPr>
          <p:cNvPr id="17" name="Прямоугольник с двумя скругленными противолежащими углами 9">
            <a:extLst>
              <a:ext uri="{FF2B5EF4-FFF2-40B4-BE49-F238E27FC236}">
                <a16:creationId xmlns:a16="http://schemas.microsoft.com/office/drawing/2014/main" id="{5F3F9706-8AAA-5C55-F36F-9D23BE5B8FBC}"/>
              </a:ext>
            </a:extLst>
          </p:cNvPr>
          <p:cNvSpPr/>
          <p:nvPr/>
        </p:nvSpPr>
        <p:spPr>
          <a:xfrm>
            <a:off x="4656370" y="1512338"/>
            <a:ext cx="3945811" cy="758663"/>
          </a:xfrm>
          <a:prstGeom prst="roundRect">
            <a:avLst>
              <a:gd name="adj" fmla="val 8588"/>
            </a:avLst>
          </a:prstGeom>
          <a:solidFill>
            <a:srgbClr val="00863D">
              <a:alpha val="81000"/>
            </a:srgbClr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>
                <a:latin typeface="Proxima Nova ExCn Rg" panose="02000506030000020004" pitchFamily="2" charset="0"/>
              </a:rPr>
              <a:t>1. Усилить координационную работу </a:t>
            </a:r>
          </a:p>
          <a:p>
            <a:r>
              <a:rPr lang="ru-RU" sz="1600" dirty="0">
                <a:latin typeface="Proxima Nova ExCn Rg" panose="02000506030000020004" pitchFamily="2" charset="0"/>
              </a:rPr>
              <a:t>в тренировочных планах</a:t>
            </a:r>
          </a:p>
        </p:txBody>
      </p:sp>
      <p:sp>
        <p:nvSpPr>
          <p:cNvPr id="18" name="Прямоугольник с двумя скругленными противолежащими углами 4">
            <a:extLst>
              <a:ext uri="{FF2B5EF4-FFF2-40B4-BE49-F238E27FC236}">
                <a16:creationId xmlns:a16="http://schemas.microsoft.com/office/drawing/2014/main" id="{4CF80932-11A7-86D1-4437-44DE39A9310D}"/>
              </a:ext>
            </a:extLst>
          </p:cNvPr>
          <p:cNvSpPr/>
          <p:nvPr/>
        </p:nvSpPr>
        <p:spPr>
          <a:xfrm>
            <a:off x="4656371" y="2379646"/>
            <a:ext cx="3942006" cy="758663"/>
          </a:xfrm>
          <a:prstGeom prst="roundRect">
            <a:avLst>
              <a:gd name="adj" fmla="val 9262"/>
            </a:avLst>
          </a:prstGeom>
          <a:solidFill>
            <a:srgbClr val="00863D">
              <a:alpha val="81000"/>
            </a:srgbClr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i="0" dirty="0">
                <a:solidFill>
                  <a:schemeClr val="bg1"/>
                </a:solidFill>
                <a:latin typeface="Proxima Nova ExCn Rg" panose="02000506030000020004" pitchFamily="2" charset="0"/>
              </a:rPr>
              <a:t>2. Сфокусироваться на качестве полетной части</a:t>
            </a:r>
          </a:p>
          <a:p>
            <a:r>
              <a:rPr lang="ru-RU" sz="1600" i="0" dirty="0">
                <a:solidFill>
                  <a:schemeClr val="bg1"/>
                </a:solidFill>
                <a:latin typeface="Proxima Nova ExCn Rg" panose="02000506030000020004" pitchFamily="2" charset="0"/>
              </a:rPr>
              <a:t>прыжка в сложных условиях</a:t>
            </a:r>
          </a:p>
        </p:txBody>
      </p:sp>
    </p:spTree>
    <p:extLst>
      <p:ext uri="{BB962C8B-B14F-4D97-AF65-F5344CB8AC3E}">
        <p14:creationId xmlns:p14="http://schemas.microsoft.com/office/powerpoint/2010/main" val="17727259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>
            <a:extLst>
              <a:ext uri="{FF2B5EF4-FFF2-40B4-BE49-F238E27FC236}">
                <a16:creationId xmlns:a16="http://schemas.microsoft.com/office/drawing/2014/main" id="{31F74E88-B199-5908-5709-60E07D21BA1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2" t="7829" r="199" b="9751"/>
          <a:stretch/>
        </p:blipFill>
        <p:spPr bwMode="auto">
          <a:xfrm>
            <a:off x="-63514" y="0"/>
            <a:ext cx="9207514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A4D224E6-F006-54A4-DAA2-9E307B5BB6A9}"/>
              </a:ext>
            </a:extLst>
          </p:cNvPr>
          <p:cNvSpPr/>
          <p:nvPr/>
        </p:nvSpPr>
        <p:spPr>
          <a:xfrm>
            <a:off x="443345" y="3302444"/>
            <a:ext cx="7053980" cy="15971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4000" b="1" dirty="0">
                <a:solidFill>
                  <a:schemeClr val="bg1"/>
                </a:solidFill>
                <a:latin typeface="Proxima Nova ExCn Rg" panose="02000506030000020004" pitchFamily="2" charset="0"/>
              </a:rPr>
              <a:t>ФЕДЕРАЦИЯ ПРЫЖКОВ</a:t>
            </a:r>
          </a:p>
          <a:p>
            <a:pPr>
              <a:lnSpc>
                <a:spcPct val="80000"/>
              </a:lnSpc>
            </a:pPr>
            <a:r>
              <a:rPr lang="ru-RU" sz="4000" b="1" dirty="0">
                <a:solidFill>
                  <a:schemeClr val="bg1"/>
                </a:solidFill>
                <a:latin typeface="Proxima Nova ExCn Rg" panose="02000506030000020004" pitchFamily="2" charset="0"/>
              </a:rPr>
              <a:t>НА ЛЫЖАХ С ТРАМПЛИНА</a:t>
            </a:r>
          </a:p>
          <a:p>
            <a:pPr>
              <a:lnSpc>
                <a:spcPct val="80000"/>
              </a:lnSpc>
            </a:pPr>
            <a:r>
              <a:rPr lang="ru-RU" sz="4000" b="1" dirty="0">
                <a:solidFill>
                  <a:schemeClr val="bg1"/>
                </a:solidFill>
                <a:latin typeface="Proxima Nova ExCn Rg" panose="02000506030000020004" pitchFamily="2" charset="0"/>
              </a:rPr>
              <a:t>И ЛЫЖНОГО ДВОЕБОРЬЯ РОССИИ</a:t>
            </a:r>
          </a:p>
        </p:txBody>
      </p:sp>
      <p:pic>
        <p:nvPicPr>
          <p:cNvPr id="3" name="Рисунок 5">
            <a:extLst>
              <a:ext uri="{FF2B5EF4-FFF2-40B4-BE49-F238E27FC236}">
                <a16:creationId xmlns:a16="http://schemas.microsoft.com/office/drawing/2014/main" id="{46568330-1C98-421A-D042-CBA5DF9BCCAB}"/>
              </a:ext>
            </a:extLst>
          </p:cNvPr>
          <p:cNvPicPr>
            <a:picLocks noGrp="1" noChangeAspect="1"/>
          </p:cNvPicPr>
          <p:nvPr/>
        </p:nvPicPr>
        <p:blipFill>
          <a:blip r:embed="rId3"/>
          <a:stretch/>
        </p:blipFill>
        <p:spPr bwMode="auto">
          <a:xfrm>
            <a:off x="7552189" y="208803"/>
            <a:ext cx="1519605" cy="103490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67571751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36981</TotalTime>
  <Words>1106</Words>
  <Application>Microsoft Office PowerPoint</Application>
  <PresentationFormat>Экран (16:9)</PresentationFormat>
  <Paragraphs>134</Paragraphs>
  <Slides>9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5" baseType="lpstr">
      <vt:lpstr>Calibri</vt:lpstr>
      <vt:lpstr>Proxima Nova ExCn Rg</vt:lpstr>
      <vt:lpstr>Montserrat</vt:lpstr>
      <vt:lpstr>Arial</vt:lpstr>
      <vt:lpstr>Тема Office</vt:lpstr>
      <vt:lpstr>Лист Microsoft Excel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Кирилл Краснов</dc:creator>
  <cp:lastModifiedBy>Евгений Плехов</cp:lastModifiedBy>
  <cp:revision>87</cp:revision>
  <dcterms:created xsi:type="dcterms:W3CDTF">2023-09-11T13:54:55Z</dcterms:created>
  <dcterms:modified xsi:type="dcterms:W3CDTF">2025-10-28T10:08:18Z</dcterms:modified>
</cp:coreProperties>
</file>